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74" r:id="rId3"/>
    <p:sldId id="275" r:id="rId4"/>
    <p:sldId id="283" r:id="rId5"/>
    <p:sldId id="273"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94E20B-BE49-4C06-9BCA-9468F69FFD6D}"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da-DK"/>
        </a:p>
      </dgm:t>
    </dgm:pt>
    <dgm:pt modelId="{6FC1DE20-393E-4A3B-86C8-2D8FAF215BCA}">
      <dgm:prSet phldrT="[Tekst]" custT="1"/>
      <dgm:spPr/>
      <dgm:t>
        <a:bodyPr/>
        <a:lstStyle/>
        <a:p>
          <a:r>
            <a:rPr lang="en-US" sz="2000" b="0" i="0" noProof="0" dirty="0" smtClean="0">
              <a:solidFill>
                <a:schemeClr val="tx1"/>
              </a:solidFill>
              <a:latin typeface="Arial Narrow" panose="020B0606020202030204" pitchFamily="34" charset="0"/>
            </a:rPr>
            <a:t>Character:  </a:t>
          </a:r>
          <a:r>
            <a:rPr lang="en-US" sz="4400" b="1" i="0" noProof="0" dirty="0" smtClean="0">
              <a:solidFill>
                <a:srgbClr val="002060"/>
              </a:solidFill>
              <a:latin typeface="Arial"/>
            </a:rPr>
            <a:t>knight</a:t>
          </a:r>
          <a:endParaRPr lang="en-US" sz="4400" b="1" i="0" noProof="0" dirty="0">
            <a:solidFill>
              <a:srgbClr val="002060"/>
            </a:solidFill>
            <a:latin typeface="Arial"/>
          </a:endParaRPr>
        </a:p>
      </dgm:t>
    </dgm:pt>
    <dgm:pt modelId="{15AC6DAD-8166-4BE9-A7AA-A18453F19C07}" type="parTrans" cxnId="{F0934726-5297-486F-8F20-98E8B14B4FDE}">
      <dgm:prSet/>
      <dgm:spPr/>
      <dgm:t>
        <a:bodyPr/>
        <a:lstStyle/>
        <a:p>
          <a:endParaRPr lang="da-DK" sz="2800" b="1" noProof="0">
            <a:solidFill>
              <a:schemeClr val="tx1"/>
            </a:solidFill>
            <a:latin typeface="Arial Narrow" pitchFamily="34" charset="0"/>
          </a:endParaRPr>
        </a:p>
      </dgm:t>
    </dgm:pt>
    <dgm:pt modelId="{B43F8231-CC5A-47A6-988B-546047460534}" type="sibTrans" cxnId="{F0934726-5297-486F-8F20-98E8B14B4FDE}">
      <dgm:prSet/>
      <dgm:spPr/>
      <dgm:t>
        <a:bodyPr/>
        <a:lstStyle/>
        <a:p>
          <a:endParaRPr lang="da-DK" sz="2800" b="1" noProof="0">
            <a:solidFill>
              <a:schemeClr val="tx1"/>
            </a:solidFill>
            <a:latin typeface="Arial Narrow" pitchFamily="34" charset="0"/>
          </a:endParaRPr>
        </a:p>
      </dgm:t>
    </dgm:pt>
    <dgm:pt modelId="{062A3879-0262-401C-BB8E-A76BF7B04790}">
      <dgm:prSet phldrT="[Tekst]" custT="1"/>
      <dgm:spPr/>
      <dgm:t>
        <a:bodyPr/>
        <a:lstStyle/>
        <a:p>
          <a:r>
            <a:rPr lang="en-US" sz="2000" b="0" i="0" noProof="0" dirty="0" smtClean="0">
              <a:solidFill>
                <a:schemeClr val="tx1"/>
              </a:solidFill>
              <a:latin typeface="Arial Narrow" panose="020B0606020202030204" pitchFamily="34" charset="0"/>
            </a:rPr>
            <a:t>Setting:  </a:t>
          </a:r>
          <a:r>
            <a:rPr lang="en-US" sz="4400" b="1" i="0" noProof="0" dirty="0" smtClean="0">
              <a:solidFill>
                <a:srgbClr val="002060"/>
              </a:solidFill>
              <a:latin typeface="Arial"/>
            </a:rPr>
            <a:t>castle</a:t>
          </a:r>
          <a:endParaRPr lang="en-US" sz="4400" b="1" i="0" noProof="0" dirty="0">
            <a:solidFill>
              <a:srgbClr val="002060"/>
            </a:solidFill>
            <a:latin typeface="Arial"/>
          </a:endParaRPr>
        </a:p>
      </dgm:t>
    </dgm:pt>
    <dgm:pt modelId="{272B1EDA-0749-4E7D-BEB8-3DD727A2046C}" type="parTrans" cxnId="{7D82B52F-BFA5-49F8-9249-BCD0923BFB5E}">
      <dgm:prSet/>
      <dgm:spPr/>
      <dgm:t>
        <a:bodyPr/>
        <a:lstStyle/>
        <a:p>
          <a:endParaRPr lang="da-DK" sz="2800" b="1" noProof="0">
            <a:solidFill>
              <a:schemeClr val="tx1"/>
            </a:solidFill>
            <a:latin typeface="Arial Narrow" pitchFamily="34" charset="0"/>
          </a:endParaRPr>
        </a:p>
      </dgm:t>
    </dgm:pt>
    <dgm:pt modelId="{81C55ABA-D70D-4F6E-B999-22B3F902E92A}" type="sibTrans" cxnId="{7D82B52F-BFA5-49F8-9249-BCD0923BFB5E}">
      <dgm:prSet/>
      <dgm:spPr/>
      <dgm:t>
        <a:bodyPr/>
        <a:lstStyle/>
        <a:p>
          <a:endParaRPr lang="da-DK" sz="2800" b="1" noProof="0">
            <a:solidFill>
              <a:schemeClr val="tx1"/>
            </a:solidFill>
            <a:latin typeface="Arial Narrow" pitchFamily="34" charset="0"/>
          </a:endParaRPr>
        </a:p>
      </dgm:t>
    </dgm:pt>
    <dgm:pt modelId="{4F840829-03F4-4249-A917-2627AF25B11A}">
      <dgm:prSet phldrT="[Tekst]" custT="1"/>
      <dgm:spPr/>
      <dgm:t>
        <a:bodyPr/>
        <a:lstStyle/>
        <a:p>
          <a:r>
            <a:rPr lang="en-US" sz="2000" b="0" i="0" noProof="0" dirty="0" smtClean="0">
              <a:solidFill>
                <a:schemeClr val="tx1"/>
              </a:solidFill>
              <a:latin typeface="Arial Narrow" panose="020B0606020202030204" pitchFamily="34" charset="0"/>
            </a:rPr>
            <a:t>Main Plot:  </a:t>
          </a:r>
          <a:r>
            <a:rPr lang="en-US" sz="4400" b="1" i="0" noProof="0" dirty="0" smtClean="0">
              <a:solidFill>
                <a:srgbClr val="002060"/>
              </a:solidFill>
              <a:latin typeface="Arial"/>
            </a:rPr>
            <a:t>remove a curse</a:t>
          </a:r>
          <a:endParaRPr lang="en-US" sz="4400" b="1" i="0" noProof="0" dirty="0">
            <a:solidFill>
              <a:srgbClr val="002060"/>
            </a:solidFill>
            <a:latin typeface="Arial"/>
          </a:endParaRPr>
        </a:p>
      </dgm:t>
    </dgm:pt>
    <dgm:pt modelId="{D1E96BE8-D1C8-442C-8AA7-65134DDB44B5}" type="parTrans" cxnId="{19C83C22-0D21-4F9C-9AC7-1F41A1758351}">
      <dgm:prSet/>
      <dgm:spPr/>
      <dgm:t>
        <a:bodyPr/>
        <a:lstStyle/>
        <a:p>
          <a:endParaRPr lang="da-DK" sz="2800" b="1" noProof="0">
            <a:solidFill>
              <a:schemeClr val="tx1"/>
            </a:solidFill>
            <a:latin typeface="Arial Narrow" pitchFamily="34" charset="0"/>
          </a:endParaRPr>
        </a:p>
      </dgm:t>
    </dgm:pt>
    <dgm:pt modelId="{9F642DA3-92A4-46C6-AD7A-129BF00A9B2E}" type="sibTrans" cxnId="{19C83C22-0D21-4F9C-9AC7-1F41A1758351}">
      <dgm:prSet/>
      <dgm:spPr/>
      <dgm:t>
        <a:bodyPr/>
        <a:lstStyle/>
        <a:p>
          <a:endParaRPr lang="da-DK" sz="2800" b="1" noProof="0">
            <a:solidFill>
              <a:schemeClr val="tx1"/>
            </a:solidFill>
            <a:latin typeface="Arial Narrow" pitchFamily="34" charset="0"/>
          </a:endParaRPr>
        </a:p>
      </dgm:t>
    </dgm:pt>
    <dgm:pt modelId="{4C0527FD-526D-488F-8E9C-B1142B1DD52E}">
      <dgm:prSet custT="1"/>
      <dgm:spPr/>
      <dgm:t>
        <a:bodyPr/>
        <a:lstStyle/>
        <a:p>
          <a:r>
            <a:rPr lang="en-US" sz="2000" b="0" i="0" noProof="0" dirty="0" smtClean="0">
              <a:solidFill>
                <a:schemeClr val="tx1"/>
              </a:solidFill>
              <a:latin typeface="Arial Narrow" panose="020B0606020202030204" pitchFamily="34" charset="0"/>
              <a:sym typeface="0" pitchFamily="34" charset="-127"/>
            </a:rPr>
            <a:t>Time Period:  </a:t>
          </a:r>
          <a:r>
            <a:rPr lang="en-US" sz="4000" b="1" i="0" noProof="0" dirty="0" smtClean="0">
              <a:solidFill>
                <a:srgbClr val="002060"/>
              </a:solidFill>
              <a:latin typeface="Arial"/>
              <a:sym typeface="0" pitchFamily="34" charset="-127"/>
            </a:rPr>
            <a:t>Middle Ages</a:t>
          </a:r>
        </a:p>
      </dgm:t>
    </dgm:pt>
    <dgm:pt modelId="{3BC1D69F-8891-4C24-9349-1A107BE67857}" type="parTrans" cxnId="{CC70D260-6458-4DFD-B184-D696751CD5E3}">
      <dgm:prSet/>
      <dgm:spPr/>
      <dgm:t>
        <a:bodyPr/>
        <a:lstStyle/>
        <a:p>
          <a:endParaRPr lang="da-DK" sz="2800" b="1" noProof="0">
            <a:solidFill>
              <a:schemeClr val="tx1"/>
            </a:solidFill>
            <a:latin typeface="Arial Narrow" pitchFamily="34" charset="0"/>
          </a:endParaRPr>
        </a:p>
      </dgm:t>
    </dgm:pt>
    <dgm:pt modelId="{30B8A2F5-9AF7-4206-A88F-41D08CA00F32}" type="sibTrans" cxnId="{CC70D260-6458-4DFD-B184-D696751CD5E3}">
      <dgm:prSet/>
      <dgm:spPr/>
      <dgm:t>
        <a:bodyPr/>
        <a:lstStyle/>
        <a:p>
          <a:endParaRPr lang="da-DK" sz="2800" b="1" noProof="0">
            <a:solidFill>
              <a:schemeClr val="tx1"/>
            </a:solidFill>
            <a:latin typeface="Arial Narrow" pitchFamily="34" charset="0"/>
          </a:endParaRPr>
        </a:p>
      </dgm:t>
    </dgm:pt>
    <dgm:pt modelId="{EFB3A13C-C4E4-4990-A5D2-C547AB72608B}" type="pres">
      <dgm:prSet presAssocID="{2E94E20B-BE49-4C06-9BCA-9468F69FFD6D}" presName="linear" presStyleCnt="0">
        <dgm:presLayoutVars>
          <dgm:dir/>
          <dgm:animLvl val="lvl"/>
          <dgm:resizeHandles val="exact"/>
        </dgm:presLayoutVars>
      </dgm:prSet>
      <dgm:spPr/>
      <dgm:t>
        <a:bodyPr/>
        <a:lstStyle/>
        <a:p>
          <a:endParaRPr lang="da-DK"/>
        </a:p>
      </dgm:t>
    </dgm:pt>
    <dgm:pt modelId="{8C35E34D-DCDC-41D7-A938-482765C551A3}" type="pres">
      <dgm:prSet presAssocID="{6FC1DE20-393E-4A3B-86C8-2D8FAF215BCA}" presName="parentLin" presStyleCnt="0"/>
      <dgm:spPr/>
      <dgm:t>
        <a:bodyPr/>
        <a:lstStyle/>
        <a:p>
          <a:endParaRPr lang="en-US"/>
        </a:p>
      </dgm:t>
    </dgm:pt>
    <dgm:pt modelId="{5AD7AD50-018E-49AE-A4E8-421861997766}" type="pres">
      <dgm:prSet presAssocID="{6FC1DE20-393E-4A3B-86C8-2D8FAF215BCA}" presName="parentLeftMargin" presStyleLbl="node1" presStyleIdx="0" presStyleCnt="4"/>
      <dgm:spPr/>
      <dgm:t>
        <a:bodyPr/>
        <a:lstStyle/>
        <a:p>
          <a:endParaRPr lang="da-DK"/>
        </a:p>
      </dgm:t>
    </dgm:pt>
    <dgm:pt modelId="{7E62CB60-8A4C-46D0-8B71-00602F6FC171}" type="pres">
      <dgm:prSet presAssocID="{6FC1DE20-393E-4A3B-86C8-2D8FAF215BCA}" presName="parentText" presStyleLbl="node1" presStyleIdx="0" presStyleCnt="4" custScaleX="127764" custLinFactNeighborX="5298" custLinFactNeighborY="8079">
        <dgm:presLayoutVars>
          <dgm:chMax val="0"/>
          <dgm:bulletEnabled val="1"/>
        </dgm:presLayoutVars>
      </dgm:prSet>
      <dgm:spPr/>
      <dgm:t>
        <a:bodyPr/>
        <a:lstStyle/>
        <a:p>
          <a:endParaRPr lang="da-DK"/>
        </a:p>
      </dgm:t>
    </dgm:pt>
    <dgm:pt modelId="{A9F4A7A0-9218-4B5E-8633-A1F2CA9458B6}" type="pres">
      <dgm:prSet presAssocID="{6FC1DE20-393E-4A3B-86C8-2D8FAF215BCA}" presName="negativeSpace" presStyleCnt="0"/>
      <dgm:spPr/>
      <dgm:t>
        <a:bodyPr/>
        <a:lstStyle/>
        <a:p>
          <a:endParaRPr lang="en-US"/>
        </a:p>
      </dgm:t>
    </dgm:pt>
    <dgm:pt modelId="{32C3D46E-978E-4CA2-BE38-643EB5E6B2F2}" type="pres">
      <dgm:prSet presAssocID="{6FC1DE20-393E-4A3B-86C8-2D8FAF215BCA}" presName="childText" presStyleLbl="conFgAcc1" presStyleIdx="0" presStyleCnt="4">
        <dgm:presLayoutVars>
          <dgm:bulletEnabled val="1"/>
        </dgm:presLayoutVars>
      </dgm:prSet>
      <dgm:spPr>
        <a:solidFill>
          <a:schemeClr val="bg1">
            <a:alpha val="90000"/>
          </a:schemeClr>
        </a:solidFill>
      </dgm:spPr>
      <dgm:t>
        <a:bodyPr/>
        <a:lstStyle/>
        <a:p>
          <a:endParaRPr lang="en-US"/>
        </a:p>
      </dgm:t>
    </dgm:pt>
    <dgm:pt modelId="{D848E60B-9C34-4BE7-8222-5490D453046F}" type="pres">
      <dgm:prSet presAssocID="{B43F8231-CC5A-47A6-988B-546047460534}" presName="spaceBetweenRectangles" presStyleCnt="0"/>
      <dgm:spPr/>
      <dgm:t>
        <a:bodyPr/>
        <a:lstStyle/>
        <a:p>
          <a:endParaRPr lang="en-US"/>
        </a:p>
      </dgm:t>
    </dgm:pt>
    <dgm:pt modelId="{5C732A85-02B5-4A7E-980E-10AF348236BE}" type="pres">
      <dgm:prSet presAssocID="{062A3879-0262-401C-BB8E-A76BF7B04790}" presName="parentLin" presStyleCnt="0"/>
      <dgm:spPr/>
      <dgm:t>
        <a:bodyPr/>
        <a:lstStyle/>
        <a:p>
          <a:endParaRPr lang="en-US"/>
        </a:p>
      </dgm:t>
    </dgm:pt>
    <dgm:pt modelId="{1AE04E24-0ECB-445A-8303-719DC1471076}" type="pres">
      <dgm:prSet presAssocID="{062A3879-0262-401C-BB8E-A76BF7B04790}" presName="parentLeftMargin" presStyleLbl="node1" presStyleIdx="0" presStyleCnt="4"/>
      <dgm:spPr/>
      <dgm:t>
        <a:bodyPr/>
        <a:lstStyle/>
        <a:p>
          <a:endParaRPr lang="da-DK"/>
        </a:p>
      </dgm:t>
    </dgm:pt>
    <dgm:pt modelId="{79C87886-2512-4270-81BE-485D1DC046E4}" type="pres">
      <dgm:prSet presAssocID="{062A3879-0262-401C-BB8E-A76BF7B04790}" presName="parentText" presStyleLbl="node1" presStyleIdx="1" presStyleCnt="4" custScaleX="127764">
        <dgm:presLayoutVars>
          <dgm:chMax val="0"/>
          <dgm:bulletEnabled val="1"/>
        </dgm:presLayoutVars>
      </dgm:prSet>
      <dgm:spPr/>
      <dgm:t>
        <a:bodyPr/>
        <a:lstStyle/>
        <a:p>
          <a:endParaRPr lang="da-DK"/>
        </a:p>
      </dgm:t>
    </dgm:pt>
    <dgm:pt modelId="{EA3BD508-9058-4F03-A435-0733C6F42CBF}" type="pres">
      <dgm:prSet presAssocID="{062A3879-0262-401C-BB8E-A76BF7B04790}" presName="negativeSpace" presStyleCnt="0"/>
      <dgm:spPr/>
      <dgm:t>
        <a:bodyPr/>
        <a:lstStyle/>
        <a:p>
          <a:endParaRPr lang="en-US"/>
        </a:p>
      </dgm:t>
    </dgm:pt>
    <dgm:pt modelId="{76EFDF88-009A-4D80-B8F6-9ED09C5F4EB2}" type="pres">
      <dgm:prSet presAssocID="{062A3879-0262-401C-BB8E-A76BF7B04790}" presName="childText" presStyleLbl="conFgAcc1" presStyleIdx="1" presStyleCnt="4">
        <dgm:presLayoutVars>
          <dgm:bulletEnabled val="1"/>
        </dgm:presLayoutVars>
      </dgm:prSet>
      <dgm:spPr>
        <a:solidFill>
          <a:schemeClr val="bg1">
            <a:alpha val="90000"/>
          </a:schemeClr>
        </a:solidFill>
      </dgm:spPr>
      <dgm:t>
        <a:bodyPr/>
        <a:lstStyle/>
        <a:p>
          <a:endParaRPr lang="en-US"/>
        </a:p>
      </dgm:t>
    </dgm:pt>
    <dgm:pt modelId="{D02022CE-3BA9-4E2B-9DDA-669A9DE43AFD}" type="pres">
      <dgm:prSet presAssocID="{81C55ABA-D70D-4F6E-B999-22B3F902E92A}" presName="spaceBetweenRectangles" presStyleCnt="0"/>
      <dgm:spPr/>
      <dgm:t>
        <a:bodyPr/>
        <a:lstStyle/>
        <a:p>
          <a:endParaRPr lang="en-US"/>
        </a:p>
      </dgm:t>
    </dgm:pt>
    <dgm:pt modelId="{4A6F11BD-F83B-41A5-9042-85179CD2E55F}" type="pres">
      <dgm:prSet presAssocID="{4F840829-03F4-4249-A917-2627AF25B11A}" presName="parentLin" presStyleCnt="0"/>
      <dgm:spPr/>
      <dgm:t>
        <a:bodyPr/>
        <a:lstStyle/>
        <a:p>
          <a:endParaRPr lang="en-US"/>
        </a:p>
      </dgm:t>
    </dgm:pt>
    <dgm:pt modelId="{1BA455E4-917F-4A16-B402-CF61E42CFCBC}" type="pres">
      <dgm:prSet presAssocID="{4F840829-03F4-4249-A917-2627AF25B11A}" presName="parentLeftMargin" presStyleLbl="node1" presStyleIdx="1" presStyleCnt="4"/>
      <dgm:spPr/>
      <dgm:t>
        <a:bodyPr/>
        <a:lstStyle/>
        <a:p>
          <a:endParaRPr lang="da-DK"/>
        </a:p>
      </dgm:t>
    </dgm:pt>
    <dgm:pt modelId="{369F6922-620D-45A6-BE28-4DEF044CEA41}" type="pres">
      <dgm:prSet presAssocID="{4F840829-03F4-4249-A917-2627AF25B11A}" presName="parentText" presStyleLbl="node1" presStyleIdx="2" presStyleCnt="4" custScaleX="127764">
        <dgm:presLayoutVars>
          <dgm:chMax val="0"/>
          <dgm:bulletEnabled val="1"/>
        </dgm:presLayoutVars>
      </dgm:prSet>
      <dgm:spPr/>
      <dgm:t>
        <a:bodyPr/>
        <a:lstStyle/>
        <a:p>
          <a:endParaRPr lang="da-DK"/>
        </a:p>
      </dgm:t>
    </dgm:pt>
    <dgm:pt modelId="{16DB21CD-9200-4A84-A49D-7B6F098EA0FE}" type="pres">
      <dgm:prSet presAssocID="{4F840829-03F4-4249-A917-2627AF25B11A}" presName="negativeSpace" presStyleCnt="0"/>
      <dgm:spPr/>
      <dgm:t>
        <a:bodyPr/>
        <a:lstStyle/>
        <a:p>
          <a:endParaRPr lang="en-US"/>
        </a:p>
      </dgm:t>
    </dgm:pt>
    <dgm:pt modelId="{A958282F-39E5-47EF-B829-6F570C635A82}" type="pres">
      <dgm:prSet presAssocID="{4F840829-03F4-4249-A917-2627AF25B11A}" presName="childText" presStyleLbl="conFgAcc1" presStyleIdx="2" presStyleCnt="4">
        <dgm:presLayoutVars>
          <dgm:bulletEnabled val="1"/>
        </dgm:presLayoutVars>
      </dgm:prSet>
      <dgm:spPr>
        <a:solidFill>
          <a:schemeClr val="bg1">
            <a:alpha val="90000"/>
          </a:schemeClr>
        </a:solidFill>
      </dgm:spPr>
      <dgm:t>
        <a:bodyPr/>
        <a:lstStyle/>
        <a:p>
          <a:endParaRPr lang="en-US"/>
        </a:p>
      </dgm:t>
    </dgm:pt>
    <dgm:pt modelId="{48CB4DE9-3BD4-4CA9-899C-91FBFAD259AA}" type="pres">
      <dgm:prSet presAssocID="{9F642DA3-92A4-46C6-AD7A-129BF00A9B2E}" presName="spaceBetweenRectangles" presStyleCnt="0"/>
      <dgm:spPr/>
      <dgm:t>
        <a:bodyPr/>
        <a:lstStyle/>
        <a:p>
          <a:endParaRPr lang="en-US"/>
        </a:p>
      </dgm:t>
    </dgm:pt>
    <dgm:pt modelId="{6BB70B88-130C-455D-A464-274601EAE05A}" type="pres">
      <dgm:prSet presAssocID="{4C0527FD-526D-488F-8E9C-B1142B1DD52E}" presName="parentLin" presStyleCnt="0"/>
      <dgm:spPr/>
      <dgm:t>
        <a:bodyPr/>
        <a:lstStyle/>
        <a:p>
          <a:endParaRPr lang="en-US"/>
        </a:p>
      </dgm:t>
    </dgm:pt>
    <dgm:pt modelId="{EADBCCC5-C54C-4156-A6C6-13101320CE46}" type="pres">
      <dgm:prSet presAssocID="{4C0527FD-526D-488F-8E9C-B1142B1DD52E}" presName="parentLeftMargin" presStyleLbl="node1" presStyleIdx="2" presStyleCnt="4"/>
      <dgm:spPr/>
      <dgm:t>
        <a:bodyPr/>
        <a:lstStyle/>
        <a:p>
          <a:endParaRPr lang="da-DK"/>
        </a:p>
      </dgm:t>
    </dgm:pt>
    <dgm:pt modelId="{B1786B3A-BF49-4568-AFE1-9C24727F4416}" type="pres">
      <dgm:prSet presAssocID="{4C0527FD-526D-488F-8E9C-B1142B1DD52E}" presName="parentText" presStyleLbl="node1" presStyleIdx="3" presStyleCnt="4" custScaleX="127764">
        <dgm:presLayoutVars>
          <dgm:chMax val="0"/>
          <dgm:bulletEnabled val="1"/>
        </dgm:presLayoutVars>
      </dgm:prSet>
      <dgm:spPr/>
      <dgm:t>
        <a:bodyPr/>
        <a:lstStyle/>
        <a:p>
          <a:endParaRPr lang="da-DK"/>
        </a:p>
      </dgm:t>
    </dgm:pt>
    <dgm:pt modelId="{5CF83D76-E9DE-44B4-9F63-70E4CD25E33C}" type="pres">
      <dgm:prSet presAssocID="{4C0527FD-526D-488F-8E9C-B1142B1DD52E}" presName="negativeSpace" presStyleCnt="0"/>
      <dgm:spPr/>
      <dgm:t>
        <a:bodyPr/>
        <a:lstStyle/>
        <a:p>
          <a:endParaRPr lang="en-US"/>
        </a:p>
      </dgm:t>
    </dgm:pt>
    <dgm:pt modelId="{A9C39542-5A26-4E4B-A7E5-C8ADB8D201F5}" type="pres">
      <dgm:prSet presAssocID="{4C0527FD-526D-488F-8E9C-B1142B1DD52E}" presName="childText" presStyleLbl="conFgAcc1" presStyleIdx="3" presStyleCnt="4">
        <dgm:presLayoutVars>
          <dgm:bulletEnabled val="1"/>
        </dgm:presLayoutVars>
      </dgm:prSet>
      <dgm:spPr>
        <a:solidFill>
          <a:schemeClr val="bg1">
            <a:alpha val="90000"/>
          </a:schemeClr>
        </a:solidFill>
      </dgm:spPr>
      <dgm:t>
        <a:bodyPr/>
        <a:lstStyle/>
        <a:p>
          <a:endParaRPr lang="en-US"/>
        </a:p>
      </dgm:t>
    </dgm:pt>
  </dgm:ptLst>
  <dgm:cxnLst>
    <dgm:cxn modelId="{FA3A3F31-ECC6-4514-89C3-D7644D806CC5}" type="presOf" srcId="{6FC1DE20-393E-4A3B-86C8-2D8FAF215BCA}" destId="{7E62CB60-8A4C-46D0-8B71-00602F6FC171}" srcOrd="1" destOrd="0" presId="urn:microsoft.com/office/officeart/2005/8/layout/list1"/>
    <dgm:cxn modelId="{DCD26488-47FA-4E36-99E9-8EAAB288FC83}" type="presOf" srcId="{062A3879-0262-401C-BB8E-A76BF7B04790}" destId="{79C87886-2512-4270-81BE-485D1DC046E4}" srcOrd="1" destOrd="0" presId="urn:microsoft.com/office/officeart/2005/8/layout/list1"/>
    <dgm:cxn modelId="{7D82B52F-BFA5-49F8-9249-BCD0923BFB5E}" srcId="{2E94E20B-BE49-4C06-9BCA-9468F69FFD6D}" destId="{062A3879-0262-401C-BB8E-A76BF7B04790}" srcOrd="1" destOrd="0" parTransId="{272B1EDA-0749-4E7D-BEB8-3DD727A2046C}" sibTransId="{81C55ABA-D70D-4F6E-B999-22B3F902E92A}"/>
    <dgm:cxn modelId="{D6BEA816-F429-478A-BBAA-4C434F2EF782}" type="presOf" srcId="{4F840829-03F4-4249-A917-2627AF25B11A}" destId="{369F6922-620D-45A6-BE28-4DEF044CEA41}" srcOrd="1" destOrd="0" presId="urn:microsoft.com/office/officeart/2005/8/layout/list1"/>
    <dgm:cxn modelId="{F0934726-5297-486F-8F20-98E8B14B4FDE}" srcId="{2E94E20B-BE49-4C06-9BCA-9468F69FFD6D}" destId="{6FC1DE20-393E-4A3B-86C8-2D8FAF215BCA}" srcOrd="0" destOrd="0" parTransId="{15AC6DAD-8166-4BE9-A7AA-A18453F19C07}" sibTransId="{B43F8231-CC5A-47A6-988B-546047460534}"/>
    <dgm:cxn modelId="{64C2BF09-96B1-48B0-B5BF-95BC9ED6F95A}" type="presOf" srcId="{2E94E20B-BE49-4C06-9BCA-9468F69FFD6D}" destId="{EFB3A13C-C4E4-4990-A5D2-C547AB72608B}" srcOrd="0" destOrd="0" presId="urn:microsoft.com/office/officeart/2005/8/layout/list1"/>
    <dgm:cxn modelId="{7ADFA846-20BC-4E43-8156-8DBBEF952ED1}" type="presOf" srcId="{4F840829-03F4-4249-A917-2627AF25B11A}" destId="{1BA455E4-917F-4A16-B402-CF61E42CFCBC}" srcOrd="0" destOrd="0" presId="urn:microsoft.com/office/officeart/2005/8/layout/list1"/>
    <dgm:cxn modelId="{2BF19919-D397-4565-99B4-2D7F9AC552AE}" type="presOf" srcId="{4C0527FD-526D-488F-8E9C-B1142B1DD52E}" destId="{EADBCCC5-C54C-4156-A6C6-13101320CE46}" srcOrd="0" destOrd="0" presId="urn:microsoft.com/office/officeart/2005/8/layout/list1"/>
    <dgm:cxn modelId="{A8187A70-CBD9-4011-A5E4-62E52F65046A}" type="presOf" srcId="{6FC1DE20-393E-4A3B-86C8-2D8FAF215BCA}" destId="{5AD7AD50-018E-49AE-A4E8-421861997766}" srcOrd="0" destOrd="0" presId="urn:microsoft.com/office/officeart/2005/8/layout/list1"/>
    <dgm:cxn modelId="{566222BC-7FF5-49BC-B171-7C670CCCE936}" type="presOf" srcId="{062A3879-0262-401C-BB8E-A76BF7B04790}" destId="{1AE04E24-0ECB-445A-8303-719DC1471076}" srcOrd="0" destOrd="0" presId="urn:microsoft.com/office/officeart/2005/8/layout/list1"/>
    <dgm:cxn modelId="{CC70D260-6458-4DFD-B184-D696751CD5E3}" srcId="{2E94E20B-BE49-4C06-9BCA-9468F69FFD6D}" destId="{4C0527FD-526D-488F-8E9C-B1142B1DD52E}" srcOrd="3" destOrd="0" parTransId="{3BC1D69F-8891-4C24-9349-1A107BE67857}" sibTransId="{30B8A2F5-9AF7-4206-A88F-41D08CA00F32}"/>
    <dgm:cxn modelId="{48E72AA4-4D38-4B82-888D-C25BC7BFA6B7}" type="presOf" srcId="{4C0527FD-526D-488F-8E9C-B1142B1DD52E}" destId="{B1786B3A-BF49-4568-AFE1-9C24727F4416}" srcOrd="1" destOrd="0" presId="urn:microsoft.com/office/officeart/2005/8/layout/list1"/>
    <dgm:cxn modelId="{19C83C22-0D21-4F9C-9AC7-1F41A1758351}" srcId="{2E94E20B-BE49-4C06-9BCA-9468F69FFD6D}" destId="{4F840829-03F4-4249-A917-2627AF25B11A}" srcOrd="2" destOrd="0" parTransId="{D1E96BE8-D1C8-442C-8AA7-65134DDB44B5}" sibTransId="{9F642DA3-92A4-46C6-AD7A-129BF00A9B2E}"/>
    <dgm:cxn modelId="{18A1BD5C-49A7-4144-881E-CADFC830DA89}" type="presParOf" srcId="{EFB3A13C-C4E4-4990-A5D2-C547AB72608B}" destId="{8C35E34D-DCDC-41D7-A938-482765C551A3}" srcOrd="0" destOrd="0" presId="urn:microsoft.com/office/officeart/2005/8/layout/list1"/>
    <dgm:cxn modelId="{C8DE2556-0FC5-4663-BE0E-8C02BE5580E4}" type="presParOf" srcId="{8C35E34D-DCDC-41D7-A938-482765C551A3}" destId="{5AD7AD50-018E-49AE-A4E8-421861997766}" srcOrd="0" destOrd="0" presId="urn:microsoft.com/office/officeart/2005/8/layout/list1"/>
    <dgm:cxn modelId="{D86992EF-C91B-465B-AD06-2358375A368F}" type="presParOf" srcId="{8C35E34D-DCDC-41D7-A938-482765C551A3}" destId="{7E62CB60-8A4C-46D0-8B71-00602F6FC171}" srcOrd="1" destOrd="0" presId="urn:microsoft.com/office/officeart/2005/8/layout/list1"/>
    <dgm:cxn modelId="{C4DFFE96-40B2-4F7F-A48C-0F7FBE856E25}" type="presParOf" srcId="{EFB3A13C-C4E4-4990-A5D2-C547AB72608B}" destId="{A9F4A7A0-9218-4B5E-8633-A1F2CA9458B6}" srcOrd="1" destOrd="0" presId="urn:microsoft.com/office/officeart/2005/8/layout/list1"/>
    <dgm:cxn modelId="{F9489BCB-A221-4996-B9AD-CE02D17027A8}" type="presParOf" srcId="{EFB3A13C-C4E4-4990-A5D2-C547AB72608B}" destId="{32C3D46E-978E-4CA2-BE38-643EB5E6B2F2}" srcOrd="2" destOrd="0" presId="urn:microsoft.com/office/officeart/2005/8/layout/list1"/>
    <dgm:cxn modelId="{7E5EE0A5-450B-453C-B065-60EE3AD2DA15}" type="presParOf" srcId="{EFB3A13C-C4E4-4990-A5D2-C547AB72608B}" destId="{D848E60B-9C34-4BE7-8222-5490D453046F}" srcOrd="3" destOrd="0" presId="urn:microsoft.com/office/officeart/2005/8/layout/list1"/>
    <dgm:cxn modelId="{4CA88675-623B-4637-89AB-DBB10B171FF1}" type="presParOf" srcId="{EFB3A13C-C4E4-4990-A5D2-C547AB72608B}" destId="{5C732A85-02B5-4A7E-980E-10AF348236BE}" srcOrd="4" destOrd="0" presId="urn:microsoft.com/office/officeart/2005/8/layout/list1"/>
    <dgm:cxn modelId="{8BFECC95-E12E-477A-8B52-6CDBE16B0996}" type="presParOf" srcId="{5C732A85-02B5-4A7E-980E-10AF348236BE}" destId="{1AE04E24-0ECB-445A-8303-719DC1471076}" srcOrd="0" destOrd="0" presId="urn:microsoft.com/office/officeart/2005/8/layout/list1"/>
    <dgm:cxn modelId="{8211826D-7F7A-480E-92E3-25E04402AE98}" type="presParOf" srcId="{5C732A85-02B5-4A7E-980E-10AF348236BE}" destId="{79C87886-2512-4270-81BE-485D1DC046E4}" srcOrd="1" destOrd="0" presId="urn:microsoft.com/office/officeart/2005/8/layout/list1"/>
    <dgm:cxn modelId="{001B0AB3-F307-42C1-AF15-4F541C913723}" type="presParOf" srcId="{EFB3A13C-C4E4-4990-A5D2-C547AB72608B}" destId="{EA3BD508-9058-4F03-A435-0733C6F42CBF}" srcOrd="5" destOrd="0" presId="urn:microsoft.com/office/officeart/2005/8/layout/list1"/>
    <dgm:cxn modelId="{4D74BCFB-68FD-4388-B34F-181D50D71F08}" type="presParOf" srcId="{EFB3A13C-C4E4-4990-A5D2-C547AB72608B}" destId="{76EFDF88-009A-4D80-B8F6-9ED09C5F4EB2}" srcOrd="6" destOrd="0" presId="urn:microsoft.com/office/officeart/2005/8/layout/list1"/>
    <dgm:cxn modelId="{9A5B8A25-3DBD-41DF-81E5-AC6503615E9D}" type="presParOf" srcId="{EFB3A13C-C4E4-4990-A5D2-C547AB72608B}" destId="{D02022CE-3BA9-4E2B-9DDA-669A9DE43AFD}" srcOrd="7" destOrd="0" presId="urn:microsoft.com/office/officeart/2005/8/layout/list1"/>
    <dgm:cxn modelId="{81BEB74C-77F0-476E-9668-FAC11F897997}" type="presParOf" srcId="{EFB3A13C-C4E4-4990-A5D2-C547AB72608B}" destId="{4A6F11BD-F83B-41A5-9042-85179CD2E55F}" srcOrd="8" destOrd="0" presId="urn:microsoft.com/office/officeart/2005/8/layout/list1"/>
    <dgm:cxn modelId="{62258989-121F-47C5-9703-E0E56875D132}" type="presParOf" srcId="{4A6F11BD-F83B-41A5-9042-85179CD2E55F}" destId="{1BA455E4-917F-4A16-B402-CF61E42CFCBC}" srcOrd="0" destOrd="0" presId="urn:microsoft.com/office/officeart/2005/8/layout/list1"/>
    <dgm:cxn modelId="{92182A86-4D88-4EA6-BEAB-03FBFAA058B2}" type="presParOf" srcId="{4A6F11BD-F83B-41A5-9042-85179CD2E55F}" destId="{369F6922-620D-45A6-BE28-4DEF044CEA41}" srcOrd="1" destOrd="0" presId="urn:microsoft.com/office/officeart/2005/8/layout/list1"/>
    <dgm:cxn modelId="{E0CBF843-9BCB-4E61-9170-1A3BC8F9CF49}" type="presParOf" srcId="{EFB3A13C-C4E4-4990-A5D2-C547AB72608B}" destId="{16DB21CD-9200-4A84-A49D-7B6F098EA0FE}" srcOrd="9" destOrd="0" presId="urn:microsoft.com/office/officeart/2005/8/layout/list1"/>
    <dgm:cxn modelId="{EB9BA682-8D50-4D6A-B368-18513324D264}" type="presParOf" srcId="{EFB3A13C-C4E4-4990-A5D2-C547AB72608B}" destId="{A958282F-39E5-47EF-B829-6F570C635A82}" srcOrd="10" destOrd="0" presId="urn:microsoft.com/office/officeart/2005/8/layout/list1"/>
    <dgm:cxn modelId="{2135CF76-CAF7-40B3-B12C-7D3F6639578D}" type="presParOf" srcId="{EFB3A13C-C4E4-4990-A5D2-C547AB72608B}" destId="{48CB4DE9-3BD4-4CA9-899C-91FBFAD259AA}" srcOrd="11" destOrd="0" presId="urn:microsoft.com/office/officeart/2005/8/layout/list1"/>
    <dgm:cxn modelId="{ED8F0AEA-CE21-4B05-A14B-59C84491E20E}" type="presParOf" srcId="{EFB3A13C-C4E4-4990-A5D2-C547AB72608B}" destId="{6BB70B88-130C-455D-A464-274601EAE05A}" srcOrd="12" destOrd="0" presId="urn:microsoft.com/office/officeart/2005/8/layout/list1"/>
    <dgm:cxn modelId="{5D136593-298A-4AC5-8070-B13A60E660D5}" type="presParOf" srcId="{6BB70B88-130C-455D-A464-274601EAE05A}" destId="{EADBCCC5-C54C-4156-A6C6-13101320CE46}" srcOrd="0" destOrd="0" presId="urn:microsoft.com/office/officeart/2005/8/layout/list1"/>
    <dgm:cxn modelId="{A5BA4FC8-4C5B-49EA-94EC-BB2BEF299401}" type="presParOf" srcId="{6BB70B88-130C-455D-A464-274601EAE05A}" destId="{B1786B3A-BF49-4568-AFE1-9C24727F4416}" srcOrd="1" destOrd="0" presId="urn:microsoft.com/office/officeart/2005/8/layout/list1"/>
    <dgm:cxn modelId="{A56D7A59-45B7-4AC7-99A7-E4D091D7012F}" type="presParOf" srcId="{EFB3A13C-C4E4-4990-A5D2-C547AB72608B}" destId="{5CF83D76-E9DE-44B4-9F63-70E4CD25E33C}" srcOrd="13" destOrd="0" presId="urn:microsoft.com/office/officeart/2005/8/layout/list1"/>
    <dgm:cxn modelId="{A2FA910E-2EDA-4FB8-B9E7-8C3250F5C221}" type="presParOf" srcId="{EFB3A13C-C4E4-4990-A5D2-C547AB72608B}" destId="{A9C39542-5A26-4E4B-A7E5-C8ADB8D201F5}"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8E6DCC-FB63-43A2-905C-86D22C78BDBB}" type="datetimeFigureOut">
              <a:rPr lang="en-US" smtClean="0"/>
              <a:t>7/17/2015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37C60A-CC43-4FDA-A2CC-ECC56134DF6E}" type="slidenum">
              <a:rPr lang="en-US" smtClean="0"/>
              <a:t>‹#›</a:t>
            </a:fld>
            <a:endParaRPr lang="en-US"/>
          </a:p>
        </p:txBody>
      </p:sp>
    </p:spTree>
    <p:extLst>
      <p:ext uri="{BB962C8B-B14F-4D97-AF65-F5344CB8AC3E}">
        <p14:creationId xmlns:p14="http://schemas.microsoft.com/office/powerpoint/2010/main" val="2830580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Pladsholder til diasbillede 1"/>
          <p:cNvSpPr>
            <a:spLocks noGrp="1" noRot="1" noChangeAspect="1" noTextEdit="1"/>
          </p:cNvSpPr>
          <p:nvPr>
            <p:ph type="sldImg"/>
          </p:nvPr>
        </p:nvSpPr>
        <p:spPr>
          <a:ln/>
        </p:spPr>
      </p:sp>
      <p:sp>
        <p:nvSpPr>
          <p:cNvPr id="99331" name="Pladsholder til no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a-DK" smtClean="0"/>
              <a:t>Gitte</a:t>
            </a:r>
          </a:p>
          <a:p>
            <a:endParaRPr lang="da-DK" smtClean="0"/>
          </a:p>
        </p:txBody>
      </p:sp>
      <p:sp>
        <p:nvSpPr>
          <p:cNvPr id="99332" name="Pladsholder til dias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689" eaLnBrk="0" hangingPunct="0">
              <a:defRPr sz="2400">
                <a:solidFill>
                  <a:schemeClr val="tx1"/>
                </a:solidFill>
                <a:latin typeface="Arial" charset="0"/>
                <a:ea typeface="ＭＳ Ｐゴシック" pitchFamily="34" charset="-128"/>
              </a:defRPr>
            </a:lvl1pPr>
            <a:lvl2pPr marL="749859" indent="-288407" defTabSz="911689" eaLnBrk="0" hangingPunct="0">
              <a:defRPr sz="2400">
                <a:solidFill>
                  <a:schemeClr val="tx1"/>
                </a:solidFill>
                <a:latin typeface="Arial" charset="0"/>
                <a:ea typeface="ＭＳ Ｐゴシック" pitchFamily="34" charset="-128"/>
              </a:defRPr>
            </a:lvl2pPr>
            <a:lvl3pPr marL="1153630" indent="-230726" defTabSz="911689" eaLnBrk="0" hangingPunct="0">
              <a:defRPr sz="2400">
                <a:solidFill>
                  <a:schemeClr val="tx1"/>
                </a:solidFill>
                <a:latin typeface="Arial" charset="0"/>
                <a:ea typeface="ＭＳ Ｐゴシック" pitchFamily="34" charset="-128"/>
              </a:defRPr>
            </a:lvl3pPr>
            <a:lvl4pPr marL="1615082" indent="-230726" defTabSz="911689" eaLnBrk="0" hangingPunct="0">
              <a:defRPr sz="2400">
                <a:solidFill>
                  <a:schemeClr val="tx1"/>
                </a:solidFill>
                <a:latin typeface="Arial" charset="0"/>
                <a:ea typeface="ＭＳ Ｐゴシック" pitchFamily="34" charset="-128"/>
              </a:defRPr>
            </a:lvl4pPr>
            <a:lvl5pPr marL="2076534" indent="-230726" defTabSz="911689" eaLnBrk="0" hangingPunct="0">
              <a:defRPr sz="2400">
                <a:solidFill>
                  <a:schemeClr val="tx1"/>
                </a:solidFill>
                <a:latin typeface="Arial" charset="0"/>
                <a:ea typeface="ＭＳ Ｐゴシック" pitchFamily="34" charset="-128"/>
              </a:defRPr>
            </a:lvl5pPr>
            <a:lvl6pPr marL="2537986"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6pPr>
            <a:lvl7pPr marL="2999438"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7pPr>
            <a:lvl8pPr marL="3460890"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8pPr>
            <a:lvl9pPr marL="3922342"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9pPr>
          </a:lstStyle>
          <a:p>
            <a:fld id="{8961A184-DE83-4F74-BF79-F48CFDD9B8DE}" type="slidenum">
              <a:rPr lang="en-US" sz="1200"/>
              <a:pPr/>
              <a:t>2</a:t>
            </a:fld>
            <a:endParaRPr lang="en-US" sz="1200"/>
          </a:p>
        </p:txBody>
      </p:sp>
    </p:spTree>
    <p:extLst>
      <p:ext uri="{BB962C8B-B14F-4D97-AF65-F5344CB8AC3E}">
        <p14:creationId xmlns:p14="http://schemas.microsoft.com/office/powerpoint/2010/main" val="1051993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11</a:t>
            </a:fld>
            <a:endParaRPr lang="en-US"/>
          </a:p>
        </p:txBody>
      </p:sp>
    </p:spTree>
    <p:extLst>
      <p:ext uri="{BB962C8B-B14F-4D97-AF65-F5344CB8AC3E}">
        <p14:creationId xmlns:p14="http://schemas.microsoft.com/office/powerpoint/2010/main" val="1099749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12</a:t>
            </a:fld>
            <a:endParaRPr lang="en-US"/>
          </a:p>
        </p:txBody>
      </p:sp>
    </p:spTree>
    <p:extLst>
      <p:ext uri="{BB962C8B-B14F-4D97-AF65-F5344CB8AC3E}">
        <p14:creationId xmlns:p14="http://schemas.microsoft.com/office/powerpoint/2010/main" val="3429222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13</a:t>
            </a:fld>
            <a:endParaRPr lang="en-US"/>
          </a:p>
        </p:txBody>
      </p:sp>
    </p:spTree>
    <p:extLst>
      <p:ext uri="{BB962C8B-B14F-4D97-AF65-F5344CB8AC3E}">
        <p14:creationId xmlns:p14="http://schemas.microsoft.com/office/powerpoint/2010/main" val="658062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14</a:t>
            </a:fld>
            <a:endParaRPr lang="en-US"/>
          </a:p>
        </p:txBody>
      </p:sp>
    </p:spTree>
    <p:extLst>
      <p:ext uri="{BB962C8B-B14F-4D97-AF65-F5344CB8AC3E}">
        <p14:creationId xmlns:p14="http://schemas.microsoft.com/office/powerpoint/2010/main" val="3449166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15</a:t>
            </a:fld>
            <a:endParaRPr lang="en-US"/>
          </a:p>
        </p:txBody>
      </p:sp>
    </p:spTree>
    <p:extLst>
      <p:ext uri="{BB962C8B-B14F-4D97-AF65-F5344CB8AC3E}">
        <p14:creationId xmlns:p14="http://schemas.microsoft.com/office/powerpoint/2010/main" val="2224132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16</a:t>
            </a:fld>
            <a:endParaRPr lang="en-US"/>
          </a:p>
        </p:txBody>
      </p:sp>
    </p:spTree>
    <p:extLst>
      <p:ext uri="{BB962C8B-B14F-4D97-AF65-F5344CB8AC3E}">
        <p14:creationId xmlns:p14="http://schemas.microsoft.com/office/powerpoint/2010/main" val="750544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17</a:t>
            </a:fld>
            <a:endParaRPr lang="en-US"/>
          </a:p>
        </p:txBody>
      </p:sp>
    </p:spTree>
    <p:extLst>
      <p:ext uri="{BB962C8B-B14F-4D97-AF65-F5344CB8AC3E}">
        <p14:creationId xmlns:p14="http://schemas.microsoft.com/office/powerpoint/2010/main" val="1562193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18</a:t>
            </a:fld>
            <a:endParaRPr lang="en-US"/>
          </a:p>
        </p:txBody>
      </p:sp>
    </p:spTree>
    <p:extLst>
      <p:ext uri="{BB962C8B-B14F-4D97-AF65-F5344CB8AC3E}">
        <p14:creationId xmlns:p14="http://schemas.microsoft.com/office/powerpoint/2010/main" val="2104606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19</a:t>
            </a:fld>
            <a:endParaRPr lang="en-US"/>
          </a:p>
        </p:txBody>
      </p:sp>
    </p:spTree>
    <p:extLst>
      <p:ext uri="{BB962C8B-B14F-4D97-AF65-F5344CB8AC3E}">
        <p14:creationId xmlns:p14="http://schemas.microsoft.com/office/powerpoint/2010/main" val="3388642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380D2F7-DFC5-4B75-8E56-51AAAA8972E3}" type="slidenum">
              <a:rPr lang="en-US" smtClean="0"/>
              <a:pPr>
                <a:defRPr/>
              </a:pPr>
              <a:t>20</a:t>
            </a:fld>
            <a:endParaRPr lang="en-US"/>
          </a:p>
        </p:txBody>
      </p:sp>
    </p:spTree>
    <p:extLst>
      <p:ext uri="{BB962C8B-B14F-4D97-AF65-F5344CB8AC3E}">
        <p14:creationId xmlns:p14="http://schemas.microsoft.com/office/powerpoint/2010/main" val="2569916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Pladsholder til diasbillede 1"/>
          <p:cNvSpPr>
            <a:spLocks noGrp="1" noRot="1" noChangeAspect="1" noTextEdit="1"/>
          </p:cNvSpPr>
          <p:nvPr>
            <p:ph type="sldImg"/>
          </p:nvPr>
        </p:nvSpPr>
        <p:spPr>
          <a:ln/>
        </p:spPr>
      </p:sp>
      <p:sp>
        <p:nvSpPr>
          <p:cNvPr id="99331" name="Pladsholder til no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a-DK" smtClean="0"/>
              <a:t>Gitte</a:t>
            </a:r>
          </a:p>
          <a:p>
            <a:endParaRPr lang="da-DK" smtClean="0"/>
          </a:p>
        </p:txBody>
      </p:sp>
      <p:sp>
        <p:nvSpPr>
          <p:cNvPr id="99332" name="Pladsholder til dias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689" eaLnBrk="0" hangingPunct="0">
              <a:defRPr sz="2400">
                <a:solidFill>
                  <a:schemeClr val="tx1"/>
                </a:solidFill>
                <a:latin typeface="Arial" charset="0"/>
                <a:ea typeface="ＭＳ Ｐゴシック" pitchFamily="34" charset="-128"/>
              </a:defRPr>
            </a:lvl1pPr>
            <a:lvl2pPr marL="749859" indent="-288407" defTabSz="911689" eaLnBrk="0" hangingPunct="0">
              <a:defRPr sz="2400">
                <a:solidFill>
                  <a:schemeClr val="tx1"/>
                </a:solidFill>
                <a:latin typeface="Arial" charset="0"/>
                <a:ea typeface="ＭＳ Ｐゴシック" pitchFamily="34" charset="-128"/>
              </a:defRPr>
            </a:lvl2pPr>
            <a:lvl3pPr marL="1153630" indent="-230726" defTabSz="911689" eaLnBrk="0" hangingPunct="0">
              <a:defRPr sz="2400">
                <a:solidFill>
                  <a:schemeClr val="tx1"/>
                </a:solidFill>
                <a:latin typeface="Arial" charset="0"/>
                <a:ea typeface="ＭＳ Ｐゴシック" pitchFamily="34" charset="-128"/>
              </a:defRPr>
            </a:lvl3pPr>
            <a:lvl4pPr marL="1615082" indent="-230726" defTabSz="911689" eaLnBrk="0" hangingPunct="0">
              <a:defRPr sz="2400">
                <a:solidFill>
                  <a:schemeClr val="tx1"/>
                </a:solidFill>
                <a:latin typeface="Arial" charset="0"/>
                <a:ea typeface="ＭＳ Ｐゴシック" pitchFamily="34" charset="-128"/>
              </a:defRPr>
            </a:lvl4pPr>
            <a:lvl5pPr marL="2076534" indent="-230726" defTabSz="911689" eaLnBrk="0" hangingPunct="0">
              <a:defRPr sz="2400">
                <a:solidFill>
                  <a:schemeClr val="tx1"/>
                </a:solidFill>
                <a:latin typeface="Arial" charset="0"/>
                <a:ea typeface="ＭＳ Ｐゴシック" pitchFamily="34" charset="-128"/>
              </a:defRPr>
            </a:lvl5pPr>
            <a:lvl6pPr marL="2537986"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6pPr>
            <a:lvl7pPr marL="2999438"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7pPr>
            <a:lvl8pPr marL="3460890"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8pPr>
            <a:lvl9pPr marL="3922342" indent="-230726" defTabSz="911689" eaLnBrk="0" fontAlgn="base" hangingPunct="0">
              <a:spcBef>
                <a:spcPct val="0"/>
              </a:spcBef>
              <a:spcAft>
                <a:spcPct val="0"/>
              </a:spcAft>
              <a:defRPr sz="2400">
                <a:solidFill>
                  <a:schemeClr val="tx1"/>
                </a:solidFill>
                <a:latin typeface="Arial" charset="0"/>
                <a:ea typeface="ＭＳ Ｐゴシック" pitchFamily="34" charset="-128"/>
              </a:defRPr>
            </a:lvl9pPr>
          </a:lstStyle>
          <a:p>
            <a:fld id="{8961A184-DE83-4F74-BF79-F48CFDD9B8DE}" type="slidenum">
              <a:rPr lang="en-US" sz="1200"/>
              <a:pPr/>
              <a:t>3</a:t>
            </a:fld>
            <a:endParaRPr lang="en-US" sz="1200"/>
          </a:p>
        </p:txBody>
      </p:sp>
    </p:spTree>
    <p:extLst>
      <p:ext uri="{BB962C8B-B14F-4D97-AF65-F5344CB8AC3E}">
        <p14:creationId xmlns:p14="http://schemas.microsoft.com/office/powerpoint/2010/main" val="3531414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21</a:t>
            </a:fld>
            <a:endParaRPr lang="en-US"/>
          </a:p>
        </p:txBody>
      </p:sp>
    </p:spTree>
    <p:extLst>
      <p:ext uri="{BB962C8B-B14F-4D97-AF65-F5344CB8AC3E}">
        <p14:creationId xmlns:p14="http://schemas.microsoft.com/office/powerpoint/2010/main" val="463691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25</a:t>
            </a:fld>
            <a:endParaRPr lang="en-US"/>
          </a:p>
        </p:txBody>
      </p:sp>
    </p:spTree>
    <p:extLst>
      <p:ext uri="{BB962C8B-B14F-4D97-AF65-F5344CB8AC3E}">
        <p14:creationId xmlns:p14="http://schemas.microsoft.com/office/powerpoint/2010/main" val="1308360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26</a:t>
            </a:fld>
            <a:endParaRPr lang="en-US"/>
          </a:p>
        </p:txBody>
      </p:sp>
    </p:spTree>
    <p:extLst>
      <p:ext uri="{BB962C8B-B14F-4D97-AF65-F5344CB8AC3E}">
        <p14:creationId xmlns:p14="http://schemas.microsoft.com/office/powerpoint/2010/main" val="604989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2787650" y="685800"/>
            <a:ext cx="3016250" cy="2262188"/>
          </a:xfrm>
        </p:spPr>
      </p:sp>
      <p:sp>
        <p:nvSpPr>
          <p:cNvPr id="3" name="Pladsholder til noter 2"/>
          <p:cNvSpPr>
            <a:spLocks noGrp="1"/>
          </p:cNvSpPr>
          <p:nvPr>
            <p:ph type="body" idx="1"/>
          </p:nvPr>
        </p:nvSpPr>
        <p:spPr>
          <a:xfrm>
            <a:off x="538387" y="2976745"/>
            <a:ext cx="5781228" cy="5982203"/>
          </a:xfrm>
        </p:spPr>
        <p:txBody>
          <a:bodyPr>
            <a:noAutofit/>
          </a:bodyPr>
          <a:lstStyle/>
          <a:p>
            <a:pPr>
              <a:spcBef>
                <a:spcPts val="0"/>
              </a:spcBef>
            </a:pPr>
            <a:r>
              <a:rPr lang="en-US" sz="900" dirty="0" smtClean="0">
                <a:latin typeface="+mn-lt"/>
              </a:rPr>
              <a:t>"This exercise is a simplified version of a Four C process. You experience Connect, Construct, Contemplate and Continue (give examples of the activities at each phase).  </a:t>
            </a:r>
            <a:endParaRPr lang="da-DK" sz="900" dirty="0" smtClean="0">
              <a:latin typeface="+mn-lt"/>
            </a:endParaRPr>
          </a:p>
          <a:p>
            <a:pPr>
              <a:spcBef>
                <a:spcPts val="0"/>
              </a:spcBef>
            </a:pPr>
            <a:r>
              <a:rPr lang="en-US" sz="900" dirty="0" smtClean="0">
                <a:latin typeface="+mn-lt"/>
              </a:rPr>
              <a:t>You have now experienced the Four Cs as a structure that a teacher can use as a framework for students' learning process. This structure is particularly suitable for structuring learning processes involving hands-on learning. </a:t>
            </a:r>
            <a:endParaRPr lang="da-DK" sz="900" dirty="0" smtClean="0">
              <a:latin typeface="+mn-lt"/>
            </a:endParaRPr>
          </a:p>
          <a:p>
            <a:pPr>
              <a:spcBef>
                <a:spcPts val="0"/>
              </a:spcBef>
            </a:pPr>
            <a:r>
              <a:rPr lang="en-US" sz="900" dirty="0" smtClean="0">
                <a:latin typeface="+mn-lt"/>
              </a:rPr>
              <a:t>Through this exercise you have gained first-hand experience of the LEGO Education approach to learning. It can be described as follows:  </a:t>
            </a:r>
            <a:endParaRPr lang="da-DK" sz="900" dirty="0" smtClean="0">
              <a:latin typeface="+mn-lt"/>
            </a:endParaRPr>
          </a:p>
          <a:p>
            <a:pPr>
              <a:spcBef>
                <a:spcPts val="0"/>
              </a:spcBef>
            </a:pPr>
            <a:r>
              <a:rPr lang="en-US" sz="900" dirty="0" smtClean="0">
                <a:latin typeface="+mn-lt"/>
              </a:rPr>
              <a:t>Everyone has something to contribute to the pool of knowledge and everyone has knowledge that should be brought out. </a:t>
            </a:r>
            <a:endParaRPr lang="da-DK" sz="900" dirty="0" smtClean="0">
              <a:latin typeface="+mn-lt"/>
            </a:endParaRPr>
          </a:p>
          <a:p>
            <a:pPr>
              <a:spcBef>
                <a:spcPts val="0"/>
              </a:spcBef>
            </a:pPr>
            <a:r>
              <a:rPr lang="en-US" sz="900" dirty="0" smtClean="0">
                <a:latin typeface="+mn-lt"/>
              </a:rPr>
              <a:t>It is a great advantage to have 3D materials at your disposal when you learning or presenting something new. The 3D materials make it possible to construct and experiment your way to a solution. In this way you learn for yourself. This method of learning is more efficient. </a:t>
            </a:r>
            <a:endParaRPr lang="da-DK" sz="900" dirty="0" smtClean="0">
              <a:latin typeface="+mn-lt"/>
            </a:endParaRPr>
          </a:p>
          <a:p>
            <a:pPr>
              <a:spcBef>
                <a:spcPts val="0"/>
              </a:spcBef>
            </a:pPr>
            <a:r>
              <a:rPr lang="en-US" sz="900" dirty="0" smtClean="0">
                <a:latin typeface="+mn-lt"/>
              </a:rPr>
              <a:t>Words are not always the most efficient way to learn something new. The more senses (modalities) you involve in the learning process, the more efficient the process will be for the student. </a:t>
            </a:r>
            <a:endParaRPr lang="da-DK" sz="900" dirty="0" smtClean="0">
              <a:latin typeface="+mn-lt"/>
            </a:endParaRPr>
          </a:p>
          <a:p>
            <a:pPr>
              <a:spcBef>
                <a:spcPts val="0"/>
              </a:spcBef>
            </a:pPr>
            <a:r>
              <a:rPr lang="en-US" sz="900" dirty="0" smtClean="0">
                <a:latin typeface="+mn-lt"/>
              </a:rPr>
              <a:t>We learn best where we are inspired by others – i.e. efficient learning is best achieved by working in partnership with other students. </a:t>
            </a:r>
            <a:endParaRPr lang="da-DK" sz="900" dirty="0" smtClean="0">
              <a:latin typeface="+mn-lt"/>
            </a:endParaRPr>
          </a:p>
          <a:p>
            <a:pPr>
              <a:spcBef>
                <a:spcPts val="0"/>
              </a:spcBef>
            </a:pPr>
            <a:r>
              <a:rPr lang="en-US" sz="900" dirty="0" smtClean="0">
                <a:latin typeface="+mn-lt"/>
              </a:rPr>
              <a:t>Open challenges, which encourage a wide range of different responses, mean that students play an active and meaningful role in their own learning processes. This motivates and creates a more efficient learning process. </a:t>
            </a:r>
            <a:endParaRPr lang="da-DK" sz="900" dirty="0" smtClean="0">
              <a:latin typeface="+mn-lt"/>
            </a:endParaRPr>
          </a:p>
          <a:p>
            <a:pPr>
              <a:spcBef>
                <a:spcPts val="0"/>
              </a:spcBef>
            </a:pPr>
            <a:r>
              <a:rPr lang="en-US" sz="900" dirty="0" smtClean="0">
                <a:latin typeface="+mn-lt"/>
              </a:rPr>
              <a:t>You will experience far more of all of this today through BuildToExpress." </a:t>
            </a:r>
            <a:endParaRPr lang="da-DK" sz="900" dirty="0" smtClean="0">
              <a:latin typeface="+mn-lt"/>
            </a:endParaRPr>
          </a:p>
          <a:p>
            <a:pPr>
              <a:spcBef>
                <a:spcPts val="0"/>
              </a:spcBef>
            </a:pPr>
            <a:endParaRPr lang="en-US" sz="900" dirty="0" smtClean="0">
              <a:latin typeface="+mn-lt"/>
            </a:endParaRPr>
          </a:p>
          <a:p>
            <a:pPr>
              <a:spcBef>
                <a:spcPts val="0"/>
              </a:spcBef>
            </a:pPr>
            <a:r>
              <a:rPr lang="en-US" sz="900" dirty="0" smtClean="0">
                <a:latin typeface="+mn-lt"/>
              </a:rPr>
              <a:t>The following describes the LEGO</a:t>
            </a:r>
            <a:r>
              <a:rPr lang="en-US" sz="900" baseline="30000" dirty="0" smtClean="0">
                <a:latin typeface="+mn-lt"/>
              </a:rPr>
              <a:t>®</a:t>
            </a:r>
            <a:r>
              <a:rPr lang="en-US" sz="900" dirty="0" smtClean="0">
                <a:latin typeface="+mn-lt"/>
              </a:rPr>
              <a:t> Education approach to learning: </a:t>
            </a:r>
            <a:endParaRPr lang="da-DK" sz="900" dirty="0" smtClean="0">
              <a:latin typeface="+mn-lt"/>
            </a:endParaRPr>
          </a:p>
          <a:p>
            <a:pPr>
              <a:spcBef>
                <a:spcPts val="0"/>
              </a:spcBef>
            </a:pPr>
            <a:r>
              <a:rPr lang="en-US" sz="900" dirty="0" smtClean="0">
                <a:latin typeface="+mn-lt"/>
              </a:rPr>
              <a:t>Everyone has a contribution to make and knowledge has to be brought to light through facilitation. Learning and developing new knowledge is often easier if you experiment with solutions to challenges using physical materials, which encourage a creative approach. Words and speech are not the most efficient path to recognition – the more senses you can use, the more efficient the learning process. We learn best when we inspire each other.</a:t>
            </a:r>
            <a:endParaRPr lang="da-DK" sz="900" dirty="0" smtClean="0">
              <a:latin typeface="+mn-lt"/>
            </a:endParaRPr>
          </a:p>
          <a:p>
            <a:pPr>
              <a:spcBef>
                <a:spcPts val="0"/>
              </a:spcBef>
            </a:pPr>
            <a:r>
              <a:rPr lang="en-US" sz="900" dirty="0" smtClean="0">
                <a:latin typeface="+mn-lt"/>
              </a:rPr>
              <a:t>We will investigate this in more depth during the training day as we learn to use </a:t>
            </a:r>
            <a:r>
              <a:rPr lang="en-US" sz="900" dirty="0" err="1" smtClean="0">
                <a:latin typeface="+mn-lt"/>
              </a:rPr>
              <a:t>BuildToExpress</a:t>
            </a:r>
            <a:r>
              <a:rPr lang="en-US" sz="900" dirty="0" smtClean="0">
                <a:latin typeface="+mn-lt"/>
              </a:rPr>
              <a:t>. </a:t>
            </a:r>
            <a:endParaRPr lang="da-DK" sz="900" dirty="0" smtClean="0">
              <a:latin typeface="+mn-lt"/>
            </a:endParaRPr>
          </a:p>
          <a:p>
            <a:pPr>
              <a:spcBef>
                <a:spcPts val="0"/>
              </a:spcBef>
            </a:pPr>
            <a:r>
              <a:rPr lang="en-US" sz="900" dirty="0" smtClean="0">
                <a:latin typeface="+mn-lt"/>
              </a:rPr>
              <a:t>To maintain the approach to learning that you experienced in the exercises just now, LEGO Education uses a specific method for building learning processes. This is one of the cornerstones in the LEGO Education approach to learning. The process is called </a:t>
            </a:r>
            <a:r>
              <a:rPr lang="en-US" sz="900" b="1" dirty="0" smtClean="0">
                <a:latin typeface="+mn-lt"/>
              </a:rPr>
              <a:t>The Four Cs</a:t>
            </a:r>
            <a:r>
              <a:rPr lang="en-US" sz="900" dirty="0" smtClean="0">
                <a:latin typeface="+mn-lt"/>
              </a:rPr>
              <a:t>. The Four Cs are used as a framework for all learning processes which include LEGO Education materials. </a:t>
            </a:r>
            <a:endParaRPr lang="da-DK" sz="900" dirty="0" smtClean="0">
              <a:latin typeface="+mn-lt"/>
            </a:endParaRPr>
          </a:p>
          <a:p>
            <a:pPr>
              <a:spcBef>
                <a:spcPts val="0"/>
              </a:spcBef>
            </a:pPr>
            <a:r>
              <a:rPr lang="en-US" sz="900" dirty="0" smtClean="0">
                <a:latin typeface="+mn-lt"/>
              </a:rPr>
              <a:t>The Four Cs stand for: </a:t>
            </a:r>
            <a:endParaRPr lang="da-DK" sz="900" dirty="0" smtClean="0">
              <a:latin typeface="+mn-lt"/>
            </a:endParaRPr>
          </a:p>
          <a:p>
            <a:pPr>
              <a:spcBef>
                <a:spcPts val="0"/>
              </a:spcBef>
            </a:pPr>
            <a:r>
              <a:rPr lang="en-US" sz="900" b="1" dirty="0" smtClean="0">
                <a:latin typeface="+mn-lt"/>
              </a:rPr>
              <a:t>Connect: </a:t>
            </a:r>
            <a:r>
              <a:rPr lang="en-US" sz="900" dirty="0" smtClean="0">
                <a:latin typeface="+mn-lt"/>
              </a:rPr>
              <a:t>In this phase the teacher gives the students an opportunity to experience that they can relate to what it is they are about to learn. For example, by relating the topic of the teaching to knowledge the students already possess; by putting the topic in a context familiar to the students, or by relating the topic to something familiar to the students in their daily lives. </a:t>
            </a:r>
          </a:p>
          <a:p>
            <a:pPr>
              <a:spcBef>
                <a:spcPts val="0"/>
              </a:spcBef>
            </a:pPr>
            <a:r>
              <a:rPr lang="en-US" sz="900" b="1" dirty="0" smtClean="0">
                <a:latin typeface="+mn-lt"/>
              </a:rPr>
              <a:t>Construct: </a:t>
            </a:r>
            <a:r>
              <a:rPr lang="en-US" sz="900" dirty="0" smtClean="0">
                <a:latin typeface="+mn-lt"/>
              </a:rPr>
              <a:t>In this phase, the students are given an opportunity to reflect on and experiment with what it is they are about to learn. </a:t>
            </a:r>
            <a:endParaRPr lang="da-DK" sz="900" dirty="0" smtClean="0">
              <a:latin typeface="+mn-lt"/>
            </a:endParaRPr>
          </a:p>
          <a:p>
            <a:pPr>
              <a:spcBef>
                <a:spcPts val="0"/>
              </a:spcBef>
            </a:pPr>
            <a:r>
              <a:rPr lang="en-US" sz="900" b="1" dirty="0" smtClean="0">
                <a:latin typeface="+mn-lt"/>
              </a:rPr>
              <a:t>Contemplate: </a:t>
            </a:r>
            <a:r>
              <a:rPr lang="en-US" sz="900" dirty="0" smtClean="0">
                <a:latin typeface="+mn-lt"/>
              </a:rPr>
              <a:t>In this phase, students are given an opportunity to consider what they have learned and what insights they have gained in the Construct phase. The students have an opportunity to recap on what they have learned and the recognition they have achieved in the process. </a:t>
            </a:r>
            <a:endParaRPr lang="da-DK" sz="900" dirty="0" smtClean="0">
              <a:latin typeface="+mn-lt"/>
            </a:endParaRPr>
          </a:p>
          <a:p>
            <a:pPr>
              <a:spcBef>
                <a:spcPts val="0"/>
              </a:spcBef>
            </a:pPr>
            <a:r>
              <a:rPr lang="en-US" sz="900" b="1" dirty="0" smtClean="0">
                <a:latin typeface="+mn-lt"/>
              </a:rPr>
              <a:t>Continue: </a:t>
            </a:r>
            <a:r>
              <a:rPr lang="en-US" sz="900" dirty="0" smtClean="0">
                <a:latin typeface="+mn-lt"/>
              </a:rPr>
              <a:t>In this phase it is important to ensure that the students have an opportunity to experience that the insight they have gained propels them on towards new learning, in which they can immerse themselves. Much of the Continue phase assumes that the teacher is attentive to the need to use the students' new insight actively in subsequent lessons. </a:t>
            </a:r>
            <a:endParaRPr lang="da-DK" sz="900" dirty="0" smtClean="0">
              <a:latin typeface="+mn-lt"/>
            </a:endParaRPr>
          </a:p>
          <a:p>
            <a:pPr>
              <a:spcBef>
                <a:spcPts val="0"/>
              </a:spcBef>
            </a:pPr>
            <a:r>
              <a:rPr lang="en-US" sz="900" dirty="0" smtClean="0">
                <a:latin typeface="+mn-lt"/>
              </a:rPr>
              <a:t>The phases will become more evident during today.</a:t>
            </a:r>
            <a:endParaRPr lang="da-DK" sz="900" dirty="0" smtClean="0">
              <a:latin typeface="+mn-lt"/>
            </a:endParaRPr>
          </a:p>
          <a:p>
            <a:pPr>
              <a:spcBef>
                <a:spcPts val="0"/>
              </a:spcBef>
            </a:pPr>
            <a:endParaRPr lang="da-DK" sz="9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4</a:t>
            </a:fld>
            <a:endParaRPr lang="en-US"/>
          </a:p>
        </p:txBody>
      </p:sp>
    </p:spTree>
    <p:extLst>
      <p:ext uri="{BB962C8B-B14F-4D97-AF65-F5344CB8AC3E}">
        <p14:creationId xmlns:p14="http://schemas.microsoft.com/office/powerpoint/2010/main" val="693541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Autofit/>
          </a:bodyPr>
          <a:lstStyle/>
          <a:p>
            <a:r>
              <a:rPr lang="en-US" sz="900" dirty="0" smtClean="0">
                <a:latin typeface="+mn-lt"/>
              </a:rPr>
              <a:t>As already mentioned, the </a:t>
            </a:r>
            <a:r>
              <a:rPr lang="en-US" sz="900" dirty="0" err="1" smtClean="0">
                <a:latin typeface="+mn-lt"/>
              </a:rPr>
              <a:t>BuildToExpress</a:t>
            </a:r>
            <a:r>
              <a:rPr lang="en-US" sz="900" dirty="0" smtClean="0">
                <a:latin typeface="+mn-lt"/>
              </a:rPr>
              <a:t> rules are an integral part of the method. At the same time, they form the framework of </a:t>
            </a:r>
            <a:r>
              <a:rPr lang="en-US" sz="900" dirty="0" err="1" smtClean="0">
                <a:latin typeface="+mn-lt"/>
              </a:rPr>
              <a:t>BuildToExpress</a:t>
            </a:r>
            <a:r>
              <a:rPr lang="en-US" sz="900" dirty="0" smtClean="0">
                <a:latin typeface="+mn-lt"/>
              </a:rPr>
              <a:t> processes. Students working with </a:t>
            </a:r>
            <a:r>
              <a:rPr lang="en-US" sz="900" dirty="0" err="1" smtClean="0">
                <a:latin typeface="+mn-lt"/>
              </a:rPr>
              <a:t>BuildToExpress</a:t>
            </a:r>
            <a:r>
              <a:rPr lang="en-US" sz="900" dirty="0" smtClean="0">
                <a:latin typeface="+mn-lt"/>
              </a:rPr>
              <a:t> processes must comply with the rules conveyed to them during skills building . However, in principle and implicitly, the rules must be present at all times when the method is in use: in the way the facilitator manages and uses the method and in the students' behavior and the way they tackle the </a:t>
            </a:r>
            <a:r>
              <a:rPr lang="en-US" sz="900" dirty="0" err="1" smtClean="0">
                <a:latin typeface="+mn-lt"/>
              </a:rPr>
              <a:t>BuildToExpress</a:t>
            </a:r>
            <a:r>
              <a:rPr lang="en-US" sz="900" dirty="0" smtClean="0">
                <a:latin typeface="+mn-lt"/>
              </a:rPr>
              <a:t> materials and the process.  We will return to the role of the facilitator at a later stage of the training course. In the DIY version of </a:t>
            </a:r>
            <a:r>
              <a:rPr lang="en-US" sz="900" dirty="0" err="1" smtClean="0">
                <a:latin typeface="+mn-lt"/>
              </a:rPr>
              <a:t>BuildToExpress</a:t>
            </a:r>
            <a:r>
              <a:rPr lang="en-US" sz="900" dirty="0" smtClean="0">
                <a:latin typeface="+mn-lt"/>
              </a:rPr>
              <a:t>, students are introduced to the rules in the introduction card set. (</a:t>
            </a:r>
            <a:r>
              <a:rPr lang="en-US" sz="900" i="1" dirty="0" smtClean="0">
                <a:latin typeface="+mn-lt"/>
              </a:rPr>
              <a:t>Introduce and explain the rules)</a:t>
            </a:r>
            <a:endParaRPr lang="da-DK" sz="900" dirty="0" smtClean="0">
              <a:latin typeface="+mn-lt"/>
            </a:endParaRPr>
          </a:p>
          <a:p>
            <a:r>
              <a:rPr lang="en-US" sz="900" dirty="0" smtClean="0">
                <a:latin typeface="+mn-lt"/>
              </a:rPr>
              <a:t>The rules are as follows (cf. slide):</a:t>
            </a:r>
            <a:endParaRPr lang="da-DK" sz="900" dirty="0" smtClean="0">
              <a:latin typeface="+mn-lt"/>
            </a:endParaRPr>
          </a:p>
          <a:p>
            <a:pPr lvl="0"/>
            <a:r>
              <a:rPr lang="en-US" sz="900" dirty="0" smtClean="0">
                <a:latin typeface="+mn-lt"/>
              </a:rPr>
              <a:t>The facilitator always creates the building challenges – the facilitator is the only one who may create a building challenge. The model is the solution. In each building challenge, each student builds their own LEGO</a:t>
            </a:r>
            <a:r>
              <a:rPr lang="en-US" sz="900" baseline="30000" dirty="0" smtClean="0">
                <a:latin typeface="+mn-lt"/>
              </a:rPr>
              <a:t>®</a:t>
            </a:r>
            <a:r>
              <a:rPr lang="en-US" sz="900" dirty="0" smtClean="0">
                <a:latin typeface="+mn-lt"/>
              </a:rPr>
              <a:t> model as a proposed solution to the building challenge, and then shares it. There is no such thing as a wrong model. It is not possible to build a wrong model as a proposed solution to a building challenge. What matters is how </a:t>
            </a:r>
            <a:r>
              <a:rPr lang="en-US" sz="900" u="sng" dirty="0" smtClean="0">
                <a:latin typeface="+mn-lt"/>
              </a:rPr>
              <a:t>you</a:t>
            </a:r>
            <a:r>
              <a:rPr lang="en-US" sz="900" dirty="0" smtClean="0">
                <a:latin typeface="+mn-lt"/>
              </a:rPr>
              <a:t> interpret </a:t>
            </a:r>
            <a:r>
              <a:rPr lang="en-US" sz="900" u="sng" dirty="0" smtClean="0">
                <a:latin typeface="+mn-lt"/>
              </a:rPr>
              <a:t>your </a:t>
            </a:r>
            <a:r>
              <a:rPr lang="en-US" sz="900" dirty="0" smtClean="0">
                <a:latin typeface="+mn-lt"/>
              </a:rPr>
              <a:t>model. Only the person who built a model may comment on it. Only the person who built a model can explain what it means. No-one else can know what the person who built the model intended for their model. This means that the person who builds the model assigns meaning to the model and to the bricks used in their model. So if someone says that a brick represents/shows/is something specific (e.g. an elephant), then that is exactly what it represents (even though it does not resemble an elephant in any way).</a:t>
            </a:r>
            <a:endParaRPr lang="da-DK" sz="900" dirty="0" smtClean="0">
              <a:latin typeface="+mn-lt"/>
            </a:endParaRPr>
          </a:p>
          <a:p>
            <a:pPr lvl="0"/>
            <a:r>
              <a:rPr lang="en-US" sz="900" dirty="0" smtClean="0">
                <a:latin typeface="+mn-lt"/>
              </a:rPr>
              <a:t>Think with your hands. Students must be encouraged just to start building. They should not think about it too much before starting to build their proposed solution to the building challenge. Their hands should inspire the reflective process. Listen with your eyes: The student should look at the model they are sharing while they are sharing it. Help each other to share by asking open, non-judgmental questions about each other's models. You are permitted to ask about what you see, in order to create an opportunity jointly to explore what you see – but don't forget that it is only the person who built the model who can provide the proposed solution to the questions and that person only who may assign meaning to the model.  Everyone takes part, no-one may be left out – everyone's contribution is important. The </a:t>
            </a:r>
            <a:r>
              <a:rPr lang="en-US" sz="900" dirty="0" err="1" smtClean="0">
                <a:latin typeface="+mn-lt"/>
              </a:rPr>
              <a:t>BuildToExpress</a:t>
            </a:r>
            <a:r>
              <a:rPr lang="en-US" sz="900" dirty="0" smtClean="0">
                <a:latin typeface="+mn-lt"/>
              </a:rPr>
              <a:t> method is used precisely to investigate all the angles and corners of the reality on the table rather than to uncover a single correct understanding of reality. It is therefore very important that everyone participates actively all the time, building something for each building challenge and sharing what they have built in each sharing phase. Students must keep tabs on their own LEGO bricks and should not loan bricks from each other. Models built during the process must remain on the building plate until the teacher says they may be removed. The way in which the rules are explained and demonstrated to the students must be adapted to the age/grade of the students </a:t>
            </a:r>
            <a:r>
              <a:rPr lang="en-US" sz="900" i="1" dirty="0" smtClean="0">
                <a:latin typeface="+mn-lt"/>
              </a:rPr>
              <a:t>(suggest how the rules can be formulated for each of the three target groups).</a:t>
            </a:r>
            <a:r>
              <a:rPr lang="en-US" sz="900" dirty="0" smtClean="0">
                <a:latin typeface="+mn-lt"/>
              </a:rPr>
              <a:t> </a:t>
            </a:r>
            <a:endParaRPr lang="da-DK" sz="900" dirty="0" smtClean="0">
              <a:latin typeface="+mn-lt"/>
            </a:endParaRPr>
          </a:p>
          <a:p>
            <a:pPr>
              <a:spcBef>
                <a:spcPts val="0"/>
              </a:spcBef>
            </a:pPr>
            <a:r>
              <a:rPr lang="da-DK" sz="900" dirty="0" smtClean="0">
                <a:latin typeface="+mn-lt"/>
                <a:cs typeface="Arial" pitchFamily="34" charset="0"/>
              </a:rPr>
              <a:t> </a:t>
            </a:r>
          </a:p>
          <a:p>
            <a:endParaRPr lang="da-DK" sz="9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5</a:t>
            </a:fld>
            <a:endParaRPr lang="en-US"/>
          </a:p>
        </p:txBody>
      </p:sp>
    </p:spTree>
    <p:extLst>
      <p:ext uri="{BB962C8B-B14F-4D97-AF65-F5344CB8AC3E}">
        <p14:creationId xmlns:p14="http://schemas.microsoft.com/office/powerpoint/2010/main" val="1773367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6</a:t>
            </a:fld>
            <a:endParaRPr lang="en-US"/>
          </a:p>
        </p:txBody>
      </p:sp>
    </p:spTree>
    <p:extLst>
      <p:ext uri="{BB962C8B-B14F-4D97-AF65-F5344CB8AC3E}">
        <p14:creationId xmlns:p14="http://schemas.microsoft.com/office/powerpoint/2010/main" val="3485462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7</a:t>
            </a:fld>
            <a:endParaRPr lang="en-US"/>
          </a:p>
        </p:txBody>
      </p:sp>
    </p:spTree>
    <p:extLst>
      <p:ext uri="{BB962C8B-B14F-4D97-AF65-F5344CB8AC3E}">
        <p14:creationId xmlns:p14="http://schemas.microsoft.com/office/powerpoint/2010/main" val="180598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8</a:t>
            </a:fld>
            <a:endParaRPr lang="en-US"/>
          </a:p>
        </p:txBody>
      </p:sp>
    </p:spTree>
    <p:extLst>
      <p:ext uri="{BB962C8B-B14F-4D97-AF65-F5344CB8AC3E}">
        <p14:creationId xmlns:p14="http://schemas.microsoft.com/office/powerpoint/2010/main" val="2142938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9</a:t>
            </a:fld>
            <a:endParaRPr lang="en-US"/>
          </a:p>
        </p:txBody>
      </p:sp>
    </p:spTree>
    <p:extLst>
      <p:ext uri="{BB962C8B-B14F-4D97-AF65-F5344CB8AC3E}">
        <p14:creationId xmlns:p14="http://schemas.microsoft.com/office/powerpoint/2010/main" val="3415553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100" dirty="0">
              <a:latin typeface="+mn-lt"/>
            </a:endParaRPr>
          </a:p>
        </p:txBody>
      </p:sp>
      <p:sp>
        <p:nvSpPr>
          <p:cNvPr id="4" name="Pladsholder til diasnummer 3"/>
          <p:cNvSpPr>
            <a:spLocks noGrp="1"/>
          </p:cNvSpPr>
          <p:nvPr>
            <p:ph type="sldNum" sz="quarter" idx="10"/>
          </p:nvPr>
        </p:nvSpPr>
        <p:spPr/>
        <p:txBody>
          <a:bodyPr/>
          <a:lstStyle/>
          <a:p>
            <a:pPr>
              <a:defRPr/>
            </a:pPr>
            <a:fld id="{A380D2F7-DFC5-4B75-8E56-51AAAA8972E3}" type="slidenum">
              <a:rPr lang="en-US" smtClean="0"/>
              <a:pPr>
                <a:defRPr/>
              </a:pPr>
              <a:t>10</a:t>
            </a:fld>
            <a:endParaRPr lang="en-US"/>
          </a:p>
        </p:txBody>
      </p:sp>
    </p:spTree>
    <p:extLst>
      <p:ext uri="{BB962C8B-B14F-4D97-AF65-F5344CB8AC3E}">
        <p14:creationId xmlns:p14="http://schemas.microsoft.com/office/powerpoint/2010/main" val="3020095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92EA5E-C263-4436-B28D-7919C6C4A6DB}"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2940732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92EA5E-C263-4436-B28D-7919C6C4A6DB}"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2560571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92EA5E-C263-4436-B28D-7919C6C4A6DB}"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109024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er and text">
    <p:spTree>
      <p:nvGrpSpPr>
        <p:cNvPr id="1" name=""/>
        <p:cNvGrpSpPr/>
        <p:nvPr/>
      </p:nvGrpSpPr>
      <p:grpSpPr>
        <a:xfrm>
          <a:off x="0" y="0"/>
          <a:ext cx="0" cy="0"/>
          <a:chOff x="0" y="0"/>
          <a:chExt cx="0" cy="0"/>
        </a:xfrm>
      </p:grpSpPr>
      <p:sp>
        <p:nvSpPr>
          <p:cNvPr id="2" name="Title 1"/>
          <p:cNvSpPr>
            <a:spLocks noGrp="1"/>
          </p:cNvSpPr>
          <p:nvPr>
            <p:ph type="title"/>
          </p:nvPr>
        </p:nvSpPr>
        <p:spPr>
          <a:xfrm>
            <a:off x="524936" y="381000"/>
            <a:ext cx="8085664" cy="1066800"/>
          </a:xfrm>
        </p:spPr>
        <p:txBody>
          <a:bodyPr anchor="t" anchorCtr="0">
            <a:noAutofit/>
          </a:bodyPr>
          <a:lstStyle>
            <a:lvl1pPr>
              <a:defRPr sz="4000"/>
            </a:lvl1pPr>
          </a:lstStyle>
          <a:p>
            <a:r>
              <a:rPr lang="da-DK" dirty="0" err="1" smtClean="0"/>
              <a:t>Click</a:t>
            </a:r>
            <a:r>
              <a:rPr lang="da-DK" dirty="0" smtClean="0"/>
              <a:t> to </a:t>
            </a:r>
            <a:r>
              <a:rPr lang="da-DK" dirty="0" err="1" smtClean="0"/>
              <a:t>edit</a:t>
            </a:r>
            <a:r>
              <a:rPr lang="da-DK" dirty="0" smtClean="0"/>
              <a:t> Master </a:t>
            </a:r>
            <a:r>
              <a:rPr lang="da-DK" dirty="0" err="1" smtClean="0"/>
              <a:t>title</a:t>
            </a:r>
            <a:r>
              <a:rPr lang="da-DK" dirty="0" smtClean="0"/>
              <a:t> </a:t>
            </a:r>
            <a:r>
              <a:rPr lang="da-DK" dirty="0" err="1" smtClean="0"/>
              <a:t>style</a:t>
            </a:r>
            <a:endParaRPr lang="da-DK" dirty="0"/>
          </a:p>
        </p:txBody>
      </p:sp>
      <p:sp>
        <p:nvSpPr>
          <p:cNvPr id="3" name="Text Placeholder 7"/>
          <p:cNvSpPr>
            <a:spLocks noGrp="1"/>
          </p:cNvSpPr>
          <p:nvPr>
            <p:ph type="body" sz="quarter" idx="10"/>
          </p:nvPr>
        </p:nvSpPr>
        <p:spPr>
          <a:xfrm>
            <a:off x="533400" y="1524000"/>
            <a:ext cx="8077200" cy="4114800"/>
          </a:xfrm>
        </p:spPr>
        <p:txBody>
          <a:bodyPr/>
          <a:lstStyle/>
          <a:p>
            <a:pPr lvl="0"/>
            <a:r>
              <a:rPr lang="da-DK" dirty="0" err="1" smtClean="0"/>
              <a:t>Click</a:t>
            </a:r>
            <a:r>
              <a:rPr lang="da-DK" dirty="0" smtClean="0"/>
              <a:t> to </a:t>
            </a:r>
            <a:r>
              <a:rPr lang="da-DK" dirty="0" err="1" smtClean="0"/>
              <a:t>edit</a:t>
            </a:r>
            <a:r>
              <a:rPr lang="da-DK" dirty="0" smtClean="0"/>
              <a:t> Master </a:t>
            </a:r>
            <a:r>
              <a:rPr lang="da-DK" dirty="0" err="1" smtClean="0"/>
              <a:t>text</a:t>
            </a:r>
            <a:r>
              <a:rPr lang="da-DK" dirty="0" smtClean="0"/>
              <a:t> </a:t>
            </a:r>
            <a:r>
              <a:rPr lang="da-DK" dirty="0" err="1" smtClean="0"/>
              <a:t>styles</a:t>
            </a:r>
            <a:endParaRPr lang="da-DK" dirty="0" smtClean="0"/>
          </a:p>
          <a:p>
            <a:pPr lvl="1"/>
            <a:r>
              <a:rPr lang="da-DK" dirty="0" err="1" smtClean="0"/>
              <a:t>Second</a:t>
            </a:r>
            <a:r>
              <a:rPr lang="da-DK" dirty="0" smtClean="0"/>
              <a:t> </a:t>
            </a:r>
            <a:r>
              <a:rPr lang="da-DK" dirty="0" err="1" smtClean="0"/>
              <a:t>level</a:t>
            </a:r>
            <a:endParaRPr lang="da-DK" dirty="0" smtClean="0"/>
          </a:p>
        </p:txBody>
      </p:sp>
    </p:spTree>
    <p:extLst>
      <p:ext uri="{BB962C8B-B14F-4D97-AF65-F5344CB8AC3E}">
        <p14:creationId xmlns:p14="http://schemas.microsoft.com/office/powerpoint/2010/main" val="120870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92EA5E-C263-4436-B28D-7919C6C4A6DB}"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2608408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92EA5E-C263-4436-B28D-7919C6C4A6DB}"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2107888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92EA5E-C263-4436-B28D-7919C6C4A6DB}"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1986899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92EA5E-C263-4436-B28D-7919C6C4A6DB}" type="datetimeFigureOut">
              <a:rPr lang="en-US" smtClean="0"/>
              <a:t>7/17/2015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1769303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92EA5E-C263-4436-B28D-7919C6C4A6DB}" type="datetimeFigureOut">
              <a:rPr lang="en-US" smtClean="0"/>
              <a:t>7/17/2015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3588130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92EA5E-C263-4436-B28D-7919C6C4A6DB}" type="datetimeFigureOut">
              <a:rPr lang="en-US" smtClean="0"/>
              <a:t>7/17/2015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3948492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92EA5E-C263-4436-B28D-7919C6C4A6DB}"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17250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92EA5E-C263-4436-B28D-7919C6C4A6DB}"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7FEC6-4F8A-4084-91B1-6612BCB031B1}" type="slidenum">
              <a:rPr lang="en-US" smtClean="0"/>
              <a:t>‹#›</a:t>
            </a:fld>
            <a:endParaRPr lang="en-US"/>
          </a:p>
        </p:txBody>
      </p:sp>
    </p:spTree>
    <p:extLst>
      <p:ext uri="{BB962C8B-B14F-4D97-AF65-F5344CB8AC3E}">
        <p14:creationId xmlns:p14="http://schemas.microsoft.com/office/powerpoint/2010/main" val="3697216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92EA5E-C263-4436-B28D-7919C6C4A6DB}" type="datetimeFigureOut">
              <a:rPr lang="en-US" smtClean="0"/>
              <a:t>7/17/2015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C7FEC6-4F8A-4084-91B1-6612BCB031B1}" type="slidenum">
              <a:rPr lang="en-US" smtClean="0"/>
              <a:t>‹#›</a:t>
            </a:fld>
            <a:endParaRPr lang="en-US"/>
          </a:p>
        </p:txBody>
      </p:sp>
    </p:spTree>
    <p:extLst>
      <p:ext uri="{BB962C8B-B14F-4D97-AF65-F5344CB8AC3E}">
        <p14:creationId xmlns:p14="http://schemas.microsoft.com/office/powerpoint/2010/main" val="3586344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32.jpeg"/><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 Id="rId9" Type="http://schemas.openxmlformats.org/officeDocument/2006/relationships/image" Target="../media/image39.jpe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79702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5976" y="0"/>
            <a:ext cx="4925579" cy="6217920"/>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52" y="0"/>
            <a:ext cx="4910894" cy="6217920"/>
          </a:xfrm>
          <a:prstGeom prst="rect">
            <a:avLst/>
          </a:prstGeom>
        </p:spPr>
      </p:pic>
    </p:spTree>
    <p:extLst>
      <p:ext uri="{BB962C8B-B14F-4D97-AF65-F5344CB8AC3E}">
        <p14:creationId xmlns:p14="http://schemas.microsoft.com/office/powerpoint/2010/main" val="35551861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528" y="0"/>
            <a:ext cx="4957889" cy="621792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5207" y="0"/>
            <a:ext cx="4899321" cy="6217920"/>
          </a:xfrm>
          <a:prstGeom prst="rect">
            <a:avLst/>
          </a:prstGeom>
        </p:spPr>
      </p:pic>
    </p:spTree>
    <p:extLst>
      <p:ext uri="{BB962C8B-B14F-4D97-AF65-F5344CB8AC3E}">
        <p14:creationId xmlns:p14="http://schemas.microsoft.com/office/powerpoint/2010/main" val="950421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0"/>
            <a:ext cx="4867089" cy="621792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7580" y="0"/>
            <a:ext cx="4907182" cy="6217920"/>
          </a:xfrm>
          <a:prstGeom prst="rect">
            <a:avLst/>
          </a:prstGeom>
        </p:spPr>
      </p:pic>
    </p:spTree>
    <p:extLst>
      <p:ext uri="{BB962C8B-B14F-4D97-AF65-F5344CB8AC3E}">
        <p14:creationId xmlns:p14="http://schemas.microsoft.com/office/powerpoint/2010/main" val="38249417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109921"/>
            <a:ext cx="4925579" cy="621792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8024" y="-99392"/>
            <a:ext cx="4893270" cy="6217920"/>
          </a:xfrm>
          <a:prstGeom prst="rect">
            <a:avLst/>
          </a:prstGeom>
        </p:spPr>
      </p:pic>
    </p:spTree>
    <p:extLst>
      <p:ext uri="{BB962C8B-B14F-4D97-AF65-F5344CB8AC3E}">
        <p14:creationId xmlns:p14="http://schemas.microsoft.com/office/powerpoint/2010/main" val="23333582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9389" y="0"/>
            <a:ext cx="4899321" cy="6217920"/>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5" y="19392"/>
            <a:ext cx="4893270" cy="6217920"/>
          </a:xfrm>
          <a:prstGeom prst="rect">
            <a:avLst/>
          </a:prstGeom>
        </p:spPr>
      </p:pic>
    </p:spTree>
    <p:extLst>
      <p:ext uri="{BB962C8B-B14F-4D97-AF65-F5344CB8AC3E}">
        <p14:creationId xmlns:p14="http://schemas.microsoft.com/office/powerpoint/2010/main" val="32049783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528" y="0"/>
            <a:ext cx="4717991" cy="603504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6736" y="0"/>
            <a:ext cx="4817792" cy="6035040"/>
          </a:xfrm>
          <a:prstGeom prst="rect">
            <a:avLst/>
          </a:prstGeom>
        </p:spPr>
      </p:pic>
    </p:spTree>
    <p:extLst>
      <p:ext uri="{BB962C8B-B14F-4D97-AF65-F5344CB8AC3E}">
        <p14:creationId xmlns:p14="http://schemas.microsoft.com/office/powerpoint/2010/main" val="8344903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0"/>
            <a:ext cx="4827650" cy="6217920"/>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20" y="0"/>
            <a:ext cx="4885507" cy="6217920"/>
          </a:xfrm>
          <a:prstGeom prst="rect">
            <a:avLst/>
          </a:prstGeom>
        </p:spPr>
      </p:pic>
    </p:spTree>
    <p:extLst>
      <p:ext uri="{BB962C8B-B14F-4D97-AF65-F5344CB8AC3E}">
        <p14:creationId xmlns:p14="http://schemas.microsoft.com/office/powerpoint/2010/main" val="1871451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536" y="-99392"/>
            <a:ext cx="4750328" cy="612648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9992" y="-99392"/>
            <a:ext cx="4919709" cy="6126480"/>
          </a:xfrm>
          <a:prstGeom prst="rect">
            <a:avLst/>
          </a:prstGeom>
        </p:spPr>
      </p:pic>
    </p:spTree>
    <p:extLst>
      <p:ext uri="{BB962C8B-B14F-4D97-AF65-F5344CB8AC3E}">
        <p14:creationId xmlns:p14="http://schemas.microsoft.com/office/powerpoint/2010/main" val="5102571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536" y="0"/>
            <a:ext cx="4796388" cy="612648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8984" y="0"/>
            <a:ext cx="4908116" cy="6126480"/>
          </a:xfrm>
          <a:prstGeom prst="rect">
            <a:avLst/>
          </a:prstGeom>
        </p:spPr>
      </p:pic>
    </p:spTree>
    <p:extLst>
      <p:ext uri="{BB962C8B-B14F-4D97-AF65-F5344CB8AC3E}">
        <p14:creationId xmlns:p14="http://schemas.microsoft.com/office/powerpoint/2010/main" val="17454271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tekst 2"/>
          <p:cNvSpPr>
            <a:spLocks noGrp="1"/>
          </p:cNvSpPr>
          <p:nvPr>
            <p:ph type="body" sz="quarter" idx="10"/>
          </p:nvPr>
        </p:nvSpPr>
        <p:spPr>
          <a:xfrm>
            <a:off x="251520" y="1871464"/>
            <a:ext cx="8784976" cy="3861792"/>
          </a:xfrm>
        </p:spPr>
        <p:txBody>
          <a:bodyPr>
            <a:normAutofit lnSpcReduction="10000"/>
          </a:bodyPr>
          <a:lstStyle/>
          <a:p>
            <a:pPr>
              <a:lnSpc>
                <a:spcPct val="100000"/>
              </a:lnSpc>
            </a:pPr>
            <a:r>
              <a:rPr lang="en-US" sz="7200" b="1" dirty="0" smtClean="0">
                <a:solidFill>
                  <a:schemeClr val="bg2">
                    <a:lumMod val="75000"/>
                  </a:schemeClr>
                </a:solidFill>
              </a:rPr>
              <a:t>Create four scenes from </a:t>
            </a:r>
            <a:r>
              <a:rPr lang="en-US" sz="7200" b="1" dirty="0" err="1" smtClean="0">
                <a:solidFill>
                  <a:schemeClr val="bg2">
                    <a:lumMod val="75000"/>
                  </a:schemeClr>
                </a:solidFill>
              </a:rPr>
              <a:t>Aaaarrgghh</a:t>
            </a:r>
            <a:r>
              <a:rPr lang="en-US" sz="7200" b="1" dirty="0" smtClean="0">
                <a:solidFill>
                  <a:schemeClr val="bg2">
                    <a:lumMod val="75000"/>
                  </a:schemeClr>
                </a:solidFill>
              </a:rPr>
              <a:t>! Spider!</a:t>
            </a:r>
            <a:r>
              <a:rPr lang="en-US" sz="5400" b="1" dirty="0" smtClean="0">
                <a:solidFill>
                  <a:schemeClr val="bg2">
                    <a:lumMod val="75000"/>
                  </a:schemeClr>
                </a:solidFill>
              </a:rPr>
              <a:t>  </a:t>
            </a:r>
          </a:p>
          <a:p>
            <a:pPr>
              <a:lnSpc>
                <a:spcPct val="100000"/>
              </a:lnSpc>
            </a:pPr>
            <a:r>
              <a:rPr lang="en-US" sz="4000" dirty="0" smtClean="0">
                <a:solidFill>
                  <a:schemeClr val="bg2">
                    <a:lumMod val="75000"/>
                  </a:schemeClr>
                </a:solidFill>
              </a:rPr>
              <a:t>Must have a beginning, middle, &amp; end.</a:t>
            </a:r>
          </a:p>
        </p:txBody>
      </p:sp>
      <p:sp>
        <p:nvSpPr>
          <p:cNvPr id="4" name="Afrundet rektangel 3"/>
          <p:cNvSpPr/>
          <p:nvPr/>
        </p:nvSpPr>
        <p:spPr bwMode="auto">
          <a:xfrm>
            <a:off x="386007" y="332656"/>
            <a:ext cx="5832648" cy="1224136"/>
          </a:xfrm>
          <a:prstGeom prst="roundRect">
            <a:avLst/>
          </a:prstGeom>
          <a:noFill/>
          <a:ln w="50800" cap="flat" cmpd="sng" algn="ctr">
            <a:solidFill>
              <a:srgbClr val="149DC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5" name="Tekstboks 4"/>
          <p:cNvSpPr txBox="1"/>
          <p:nvPr/>
        </p:nvSpPr>
        <p:spPr>
          <a:xfrm>
            <a:off x="683568" y="404664"/>
            <a:ext cx="5544616" cy="1538883"/>
          </a:xfrm>
          <a:prstGeom prst="rect">
            <a:avLst/>
          </a:prstGeom>
          <a:noFill/>
        </p:spPr>
        <p:txBody>
          <a:bodyPr wrap="square" rtlCol="0">
            <a:spAutoFit/>
          </a:bodyPr>
          <a:lstStyle/>
          <a:p>
            <a:pPr lvl="0"/>
            <a:r>
              <a:rPr lang="en-US" sz="6600" dirty="0" smtClean="0">
                <a:solidFill>
                  <a:srgbClr val="FFC000"/>
                </a:solidFill>
                <a:latin typeface="Arial"/>
              </a:rPr>
              <a:t>Story Starters</a:t>
            </a:r>
          </a:p>
          <a:p>
            <a:endParaRPr lang="da-DK" sz="2800" b="1" dirty="0" smtClean="0">
              <a:latin typeface="Arial Narrow"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151243"/>
            <a:ext cx="1443762" cy="1909605"/>
          </a:xfrm>
          <a:prstGeom prst="rect">
            <a:avLst/>
          </a:prstGeom>
        </p:spPr>
      </p:pic>
    </p:spTree>
    <p:extLst>
      <p:ext uri="{BB962C8B-B14F-4D97-AF65-F5344CB8AC3E}">
        <p14:creationId xmlns:p14="http://schemas.microsoft.com/office/powerpoint/2010/main" val="31353752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Pladsholder til tekst 2"/>
          <p:cNvSpPr>
            <a:spLocks noGrp="1"/>
          </p:cNvSpPr>
          <p:nvPr>
            <p:ph type="body" sz="quarter" idx="10"/>
          </p:nvPr>
        </p:nvSpPr>
        <p:spPr>
          <a:xfrm>
            <a:off x="533400" y="1196752"/>
            <a:ext cx="8077200" cy="5328592"/>
          </a:xfrm>
        </p:spPr>
        <p:txBody>
          <a:bodyPr>
            <a:normAutofit/>
          </a:bodyPr>
          <a:lstStyle/>
          <a:p>
            <a:pPr marL="342900" indent="-342900">
              <a:lnSpc>
                <a:spcPct val="100000"/>
              </a:lnSpc>
              <a:buFontTx/>
              <a:buChar char="•"/>
            </a:pPr>
            <a:r>
              <a:rPr lang="en-US" dirty="0" smtClean="0">
                <a:latin typeface="Arial" charset="0"/>
                <a:cs typeface="Arial" charset="0"/>
              </a:rPr>
              <a:t>1,144 elements delivered in a sturdy storage box</a:t>
            </a:r>
          </a:p>
          <a:p>
            <a:pPr marL="1085850" lvl="1" indent="-342900">
              <a:buFont typeface="Arial" charset="0"/>
              <a:buChar char="•"/>
            </a:pPr>
            <a:r>
              <a:rPr lang="en-US" sz="2800" dirty="0" smtClean="0">
                <a:latin typeface="Arial" charset="0"/>
                <a:cs typeface="Arial" charset="0"/>
              </a:rPr>
              <a:t>Assorted characters, animals, accessories, iconic elements and basic bricks. </a:t>
            </a:r>
            <a:r>
              <a:rPr lang="en-US" sz="2000" dirty="0" smtClean="0">
                <a:latin typeface="Arial" charset="0"/>
                <a:cs typeface="Arial" charset="0"/>
              </a:rPr>
              <a:t>(5 of each)</a:t>
            </a:r>
          </a:p>
          <a:p>
            <a:pPr marL="1085850" lvl="1" indent="-342900">
              <a:buFont typeface="Arial" charset="0"/>
              <a:buChar char="•"/>
            </a:pPr>
            <a:r>
              <a:rPr lang="en-US" sz="2800" dirty="0" smtClean="0">
                <a:latin typeface="Arial" charset="0"/>
                <a:cs typeface="Arial" charset="0"/>
              </a:rPr>
              <a:t>5 building plates for creating story scenes</a:t>
            </a:r>
          </a:p>
          <a:p>
            <a:pPr marL="1085850" lvl="1" indent="-342900">
              <a:buFont typeface="Arial" charset="0"/>
              <a:buChar char="•"/>
            </a:pPr>
            <a:r>
              <a:rPr lang="en-US" sz="2800" dirty="0" smtClean="0">
                <a:latin typeface="Arial" charset="0"/>
                <a:cs typeface="Arial" charset="0"/>
              </a:rPr>
              <a:t>1 building plate to build the spinner</a:t>
            </a:r>
          </a:p>
          <a:p>
            <a:pPr marL="342900" indent="-342900">
              <a:lnSpc>
                <a:spcPct val="100000"/>
              </a:lnSpc>
              <a:buFontTx/>
              <a:buChar char="•"/>
            </a:pPr>
            <a:r>
              <a:rPr lang="en-US" dirty="0" smtClean="0">
                <a:latin typeface="Arial" charset="0"/>
                <a:cs typeface="Arial" charset="0"/>
              </a:rPr>
              <a:t>2 spinner cards to create a spinner </a:t>
            </a:r>
          </a:p>
          <a:p>
            <a:pPr>
              <a:lnSpc>
                <a:spcPct val="100000"/>
              </a:lnSpc>
            </a:pPr>
            <a:r>
              <a:rPr lang="en-US" dirty="0">
                <a:latin typeface="Arial" charset="0"/>
                <a:cs typeface="Arial" charset="0"/>
              </a:rPr>
              <a:t>	</a:t>
            </a:r>
            <a:r>
              <a:rPr lang="en-US" dirty="0" smtClean="0">
                <a:latin typeface="Arial" charset="0"/>
                <a:cs typeface="Arial" charset="0"/>
              </a:rPr>
              <a:t>(Category, Setting, Time &amp; Mood)</a:t>
            </a:r>
          </a:p>
        </p:txBody>
      </p:sp>
      <p:pic>
        <p:nvPicPr>
          <p:cNvPr id="43011" name="Picture 2" descr="\\dka229\LE_Artistic_Creativity\01_LDP_M1_M5_Documents\02_Marketing\10_Fotos\StoryStarter PNG\45100_story_starter_row_of_fiv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4703864"/>
            <a:ext cx="2376262" cy="117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el 1"/>
          <p:cNvSpPr txBox="1">
            <a:spLocks/>
          </p:cNvSpPr>
          <p:nvPr/>
        </p:nvSpPr>
        <p:spPr>
          <a:xfrm>
            <a:off x="525463" y="381000"/>
            <a:ext cx="8085137" cy="671736"/>
          </a:xfrm>
          <a:prstGeom prst="rect">
            <a:avLst/>
          </a:prstGeom>
          <a:noFill/>
          <a:ln>
            <a:noFill/>
          </a:ln>
        </p:spPr>
        <p:txBody>
          <a:bodyPr lIns="0" tIns="0" rIns="0" bIns="0"/>
          <a:lstStyle/>
          <a:p>
            <a:pPr>
              <a:lnSpc>
                <a:spcPct val="80000"/>
              </a:lnSpc>
              <a:defRPr/>
            </a:pPr>
            <a:r>
              <a:rPr lang="en-US" sz="5400" b="1" kern="1600" dirty="0" err="1" smtClean="0">
                <a:solidFill>
                  <a:schemeClr val="tx2"/>
                </a:solidFill>
                <a:latin typeface="+mj-lt"/>
                <a:ea typeface="+mj-ea"/>
                <a:cs typeface="Arial" pitchFamily="34" charset="0"/>
              </a:rPr>
              <a:t>StoryStarter</a:t>
            </a:r>
            <a:r>
              <a:rPr lang="en-US" sz="5400" b="1" kern="1600" dirty="0" smtClean="0">
                <a:solidFill>
                  <a:schemeClr val="tx2"/>
                </a:solidFill>
                <a:latin typeface="+mj-lt"/>
                <a:ea typeface="+mj-ea"/>
                <a:cs typeface="Arial" pitchFamily="34" charset="0"/>
              </a:rPr>
              <a:t> </a:t>
            </a:r>
            <a:r>
              <a:rPr lang="en-US" sz="5400" b="1" kern="1600" dirty="0">
                <a:solidFill>
                  <a:schemeClr val="tx2"/>
                </a:solidFill>
                <a:latin typeface="+mj-lt"/>
                <a:ea typeface="+mj-ea"/>
                <a:cs typeface="Arial" pitchFamily="34" charset="0"/>
              </a:rPr>
              <a:t>Core Set</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984373"/>
            <a:ext cx="1944216" cy="820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63301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284984"/>
            <a:ext cx="6840760" cy="3240360"/>
          </a:xfrm>
        </p:spPr>
        <p:txBody>
          <a:bodyPr/>
          <a:lstStyle/>
          <a:p>
            <a:pPr lvl="0"/>
            <a:r>
              <a:rPr lang="en-US" sz="5400" b="1" dirty="0" smtClean="0">
                <a:solidFill>
                  <a:schemeClr val="accent6">
                    <a:lumMod val="75000"/>
                  </a:schemeClr>
                </a:solidFill>
              </a:rPr>
              <a:t>How many leaves does maple have? </a:t>
            </a:r>
            <a:r>
              <a:rPr lang="en-US" sz="2000" b="1" dirty="0" smtClean="0">
                <a:solidFill>
                  <a:schemeClr val="accent6">
                    <a:lumMod val="75000"/>
                  </a:schemeClr>
                </a:solidFill>
              </a:rPr>
              <a:t> </a:t>
            </a:r>
            <a:br>
              <a:rPr lang="en-US" sz="2000" b="1" dirty="0" smtClean="0">
                <a:solidFill>
                  <a:schemeClr val="accent6">
                    <a:lumMod val="75000"/>
                  </a:schemeClr>
                </a:solidFill>
              </a:rPr>
            </a:br>
            <a:r>
              <a:rPr lang="en-US" sz="2000" b="1" dirty="0">
                <a:solidFill>
                  <a:schemeClr val="accent6">
                    <a:lumMod val="75000"/>
                  </a:schemeClr>
                </a:solidFill>
              </a:rPr>
              <a:t/>
            </a:r>
            <a:br>
              <a:rPr lang="en-US" sz="2000" b="1" dirty="0">
                <a:solidFill>
                  <a:schemeClr val="accent6">
                    <a:lumMod val="75000"/>
                  </a:schemeClr>
                </a:solidFill>
              </a:rPr>
            </a:br>
            <a:r>
              <a:rPr lang="en-US" i="1" dirty="0" smtClean="0">
                <a:solidFill>
                  <a:schemeClr val="accent6">
                    <a:lumMod val="75000"/>
                  </a:schemeClr>
                </a:solidFill>
              </a:rPr>
              <a:t>Construct the math problem and answer.</a:t>
            </a:r>
            <a:r>
              <a:rPr lang="en-US" sz="5400" b="1" i="1" dirty="0" smtClean="0">
                <a:solidFill>
                  <a:schemeClr val="accent6">
                    <a:lumMod val="75000"/>
                  </a:schemeClr>
                </a:solidFill>
              </a:rPr>
              <a:t/>
            </a:r>
            <a:br>
              <a:rPr lang="en-US" sz="5400" b="1" i="1" dirty="0" smtClean="0">
                <a:solidFill>
                  <a:schemeClr val="accent6">
                    <a:lumMod val="75000"/>
                  </a:schemeClr>
                </a:solidFill>
              </a:rPr>
            </a:br>
            <a:r>
              <a:rPr lang="en-US" sz="5400" b="1" dirty="0" smtClean="0"/>
              <a:t/>
            </a:r>
            <a:br>
              <a:rPr lang="en-US" sz="5400" b="1" dirty="0" smtClean="0"/>
            </a:br>
            <a:r>
              <a:rPr lang="en-US" sz="5400" b="1" dirty="0" smtClean="0"/>
              <a:t/>
            </a:r>
            <a:br>
              <a:rPr lang="en-US" sz="5400" b="1" dirty="0" smtClean="0"/>
            </a:br>
            <a:r>
              <a:rPr lang="en-US" sz="5400" dirty="0" smtClean="0"/>
              <a:t>8 leaves</a:t>
            </a:r>
            <a:endParaRPr lang="en-US" sz="5400" dirty="0"/>
          </a:p>
        </p:txBody>
      </p:sp>
      <p:sp>
        <p:nvSpPr>
          <p:cNvPr id="3" name="Text Placeholder 2"/>
          <p:cNvSpPr>
            <a:spLocks noGrp="1"/>
          </p:cNvSpPr>
          <p:nvPr>
            <p:ph type="body" sz="quarter" idx="10"/>
          </p:nvPr>
        </p:nvSpPr>
        <p:spPr>
          <a:xfrm>
            <a:off x="467544" y="332656"/>
            <a:ext cx="8280920" cy="2736304"/>
          </a:xfrm>
        </p:spPr>
        <p:txBody>
          <a:bodyPr>
            <a:normAutofit fontScale="92500"/>
          </a:bodyPr>
          <a:lstStyle/>
          <a:p>
            <a:pPr lvl="0">
              <a:lnSpc>
                <a:spcPct val="100000"/>
              </a:lnSpc>
            </a:pPr>
            <a:r>
              <a:rPr lang="en-US" sz="4400" kern="1600" dirty="0" smtClean="0">
                <a:solidFill>
                  <a:schemeClr val="tx2"/>
                </a:solidFill>
                <a:latin typeface="Arial Narrow" panose="020B0606020202030204" pitchFamily="34" charset="0"/>
                <a:cs typeface="Arial Narrow"/>
              </a:rPr>
              <a:t>From their home in a tree, Sid Squirrel said to his little sister Sally, “The oak tree has five leaves left.  The maple tree has three more leaves than the oak.”</a:t>
            </a:r>
            <a:endParaRPr lang="da-DK" sz="4400" b="1" kern="1600" dirty="0">
              <a:solidFill>
                <a:schemeClr val="tx2"/>
              </a:solidFill>
              <a:latin typeface="Arial Narrow" panose="020B0606020202030204" pitchFamily="34" charset="0"/>
              <a:cs typeface="Arial Narrow"/>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3169" y="2575689"/>
            <a:ext cx="1933327" cy="3373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1437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552" y="476672"/>
            <a:ext cx="8085664" cy="1066800"/>
          </a:xfrm>
        </p:spPr>
        <p:txBody>
          <a:bodyPr/>
          <a:lstStyle/>
          <a:p>
            <a:r>
              <a:rPr lang="en-US" sz="6000" b="1" kern="1200" dirty="0" smtClean="0">
                <a:solidFill>
                  <a:srgbClr val="FFC000"/>
                </a:solidFill>
                <a:ea typeface="ＭＳ Ｐゴシック" pitchFamily="34" charset="-128"/>
                <a:cs typeface="+mn-cs"/>
              </a:rPr>
              <a:t>Story Prompts </a:t>
            </a:r>
            <a:endParaRPr lang="da-DK" sz="6000" b="1" kern="1200" dirty="0">
              <a:solidFill>
                <a:srgbClr val="FFC000"/>
              </a:solidFill>
              <a:ea typeface="ＭＳ Ｐゴシック" pitchFamily="34" charset="-128"/>
              <a:cs typeface="+mn-cs"/>
            </a:endParaRPr>
          </a:p>
        </p:txBody>
      </p:sp>
      <p:graphicFrame>
        <p:nvGraphicFramePr>
          <p:cNvPr id="4" name="Pladsholder til indhold 3"/>
          <p:cNvGraphicFramePr>
            <a:graphicFrameLocks/>
          </p:cNvGraphicFramePr>
          <p:nvPr>
            <p:extLst>
              <p:ext uri="{D42A27DB-BD31-4B8C-83A1-F6EECF244321}">
                <p14:modId xmlns:p14="http://schemas.microsoft.com/office/powerpoint/2010/main" val="3633437672"/>
              </p:ext>
            </p:extLst>
          </p:nvPr>
        </p:nvGraphicFramePr>
        <p:xfrm>
          <a:off x="683568" y="1340768"/>
          <a:ext cx="6838528" cy="4254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161745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16" descr="http://s3.amazonaws.com/rem-production/attachments/9251/search/9781621692775.jpg?1370984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1893" y="20935"/>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a:xfrm>
            <a:off x="539552" y="4653136"/>
            <a:ext cx="8077200" cy="1152128"/>
          </a:xfrm>
        </p:spPr>
        <p:txBody>
          <a:bodyPr>
            <a:normAutofit lnSpcReduction="10000"/>
          </a:bodyPr>
          <a:lstStyle/>
          <a:p>
            <a:pPr algn="ctr"/>
            <a:r>
              <a:rPr lang="en-US" sz="7200" b="1" i="1" dirty="0" smtClean="0">
                <a:solidFill>
                  <a:srgbClr val="437797"/>
                </a:solidFill>
              </a:rPr>
              <a:t>timeline</a:t>
            </a:r>
            <a:endParaRPr lang="en-US" sz="4000" dirty="0" smtClean="0">
              <a:solidFill>
                <a:srgbClr val="437797"/>
              </a:solidFill>
            </a:endParaRPr>
          </a:p>
        </p:txBody>
      </p:sp>
      <p:sp>
        <p:nvSpPr>
          <p:cNvPr id="4" name="Titel 1"/>
          <p:cNvSpPr>
            <a:spLocks noGrp="1"/>
          </p:cNvSpPr>
          <p:nvPr>
            <p:ph type="title"/>
          </p:nvPr>
        </p:nvSpPr>
        <p:spPr/>
        <p:txBody>
          <a:bodyPr/>
          <a:lstStyle/>
          <a:p>
            <a:r>
              <a:rPr lang="en-US" sz="6000" b="1" kern="1200" dirty="0" smtClean="0">
                <a:solidFill>
                  <a:srgbClr val="FFC000"/>
                </a:solidFill>
                <a:ea typeface="ＭＳ Ｐゴシック" pitchFamily="34" charset="-128"/>
                <a:cs typeface="+mn-cs"/>
              </a:rPr>
              <a:t>Story Prompts </a:t>
            </a:r>
            <a:endParaRPr lang="da-DK" sz="6000" b="1" kern="1200" dirty="0">
              <a:solidFill>
                <a:srgbClr val="FFC000"/>
              </a:solidFill>
              <a:ea typeface="ＭＳ Ｐゴシック" pitchFamily="34" charset="-128"/>
              <a:cs typeface="+mn-cs"/>
            </a:endParaRPr>
          </a:p>
        </p:txBody>
      </p:sp>
      <p:pic>
        <p:nvPicPr>
          <p:cNvPr id="1026" name="Picture 2" descr="http://4.bp.blogspot.com/-WgLfxig4Z4g/Ud7birLqwBI/AAAAAAAAMFY/Bu5xeqZV1nE/s1600/+Nelson+Mandela-+A+Life+Of+Persisten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38521">
            <a:off x="172224" y="1794428"/>
            <a:ext cx="2048388"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489508">
            <a:off x="2157345" y="1163934"/>
            <a:ext cx="1592581"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bookboxdaily.scholastic.com/wp-content/uploads/2013/01/National-Geographic-Kids-Abraham-Lincol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76903">
            <a:off x="5328273" y="1235243"/>
            <a:ext cx="1523999"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13900">
            <a:off x="7113519" y="1794429"/>
            <a:ext cx="1617044"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descr="http://1-ps.googleusercontent.com/x/www.turtlediary.com/cdn.turtlediary.com/biography/xalexander-graham-bell.png.pagespeed.ic.RcBwxVwey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381588">
            <a:off x="7002579" y="3819072"/>
            <a:ext cx="1764629" cy="22860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10" descr="data:image/jpeg;base64,/9j/4AAQSkZJRgABAQAAAQABAAD/2wCEAAkGBxQTEhUUEhQUFRUVFxUVFRQUFRcUFRQUFBcWFhQVFBQYHCggGBolGxUUITEhJSkrLi4uFx8zODMsNygtLisBCgoKDg0OGxAQFywkHRw4Ly0sMSwrLCw0KywuLCw0NCswLCw0LCw3LCwsLCwsLCwrLCwsLCwsLCwsLCwsLCwsLP/AABEIAQ0AuwMBIgACEQEDEQH/xAAcAAABBQEBAQAAAAAAAAAAAAAFAAIDBAYBBwj/xABGEAABAgIFBQwIBAYBBQAAAAABAAIDEQQFEiExBhNBUWEVIjIzUnFygaGxstEHQmKRkqLB4SMkNIIUFlODk9JzQ2Oz8PH/xAAZAQEAAwEBAAAAAAAAAAAAAAAAAQIDBAX/xAAqEQEAAQMCBgEEAgMAAAAAAAAAAQIDERIxBBMhMkFRFGGRofAi0XGBwf/aAAwDAQACEQMRAD8AylHgtst3reC31RqGxSZhvJb8I8ldo1VRSxm89VukahtUm5MXkdo815s1x7e7ExgOzDeS34R5JZhvJb8I8kR3Ji8jtHmluTF5HaPNRrj2nMB2YbyW/CPJLMN5LfhHkiO5MXkdo80tyYvI7R5prj2ZgOzDeS34R5JZhvJb8I8kR3Ji8jtHmluTF5HaPNNcezMB2YbyW/CPJLMN5LfhHkiO5MXkdo80tyYvI7R5prj2ZgOzDeS34R5JZhvJb8I8kR3Ji8jtHmluTF5HaPNNcezoHZhvJb8I8ksw3kt+EeSI7kxeR8w80tyYvI7R5prj2dA7MN5LfhHklmG8lvwjyRHcmLyO0eaW5MXkdo801x7MwHZhvJb8I8ksw3kt+EeSI7kxeR2jzS3Ji8jtHmmuPZ0Dsw3kt+EeSWYbyW/CPJEdyovI7R5pbkxeR2jzTXHszAdmG8lvwjySzDeS34R5IjuTF5HaPNLcmLyO0eaa49mYDsw3kt+EeSD1jDbnDvRo0DkhancmLyO0eaA1rQIgiuBbfvdI5IV7dUZ3ZXcaXoFC4uH0GeEKZQ0LiofQZ4QplxTuiNiSSSRJLM11WUVsZzWPIADbhLGQJxG1aZZCnttR42wPPwgBa2YiZnLm4mZimMD9Dp4EBj4jpTuJOl0zq5lIys4RcGh4m7DHv0LPxHToTRqikeI/VVYkMNMEi6bWuPPbIn2BX5UTn/bP5FUY/wAQ1b6yhBxaXgETmL7pYqSjUtj2lzXAgYnCUtc8FmaTDDqVEDhMTiHrDCR2qKiPIo8baYY95M1HJjG/r8p+RVmcx06/hpqPWcJ7rLXgnQLxPmJxXa1ilsF7mmRAuPWFj7bQIZbwhMu57U29klra6P5eJ0fqFFVuKao+q1u9NdFWfH9BFUUyO97SXOdDBNoyEhITvIHMjUOsoTuC8G8DTi7AYIDUFOInCkJOtGc7xvdXUqtSUZz4jS3Bha4zMrvNXroiZnPTDK3dmIiI65aePWcJjrLngHSLzLnlgpI9NhsDS5wAdwTjPmkspGopY2IYrbLjIsmbyS42rhs1rtKd+Wg7HRR2hRyY6dVvk1dcx+5aiDWEJzwxrwXHRffpx1yQiq6yfnYmciGw0PN8pCTpaAqVHhhtJhBt3FHrLQT3qlGfJ0Qay4dVqf0CtTajb2pXfq6TPiZbeBHa9tppmL7+ZSKpVUKzBhj2Qes3nvVtcs9Jd1MzMRMkkkkixLKV9x7/ANngatWspX3Hv/Z4GrS13M7uzS0LiofQZ4QpkPodYQs2zft4DPCFNujC5bVSYnOy8bLSSq7owuW1LdGFy2qMT6StBYl73mJFLBOectXT3hO+K1m6MLltQ2i0ajsLiIs7TXNM5YOx0LW3OnOYc9+3VXjAQ1/5YjVFafe0+S5SP+h0G+NyJtoNHDS3PGRIOjEAjVtTn0Ojmx+LwAAMLwCTfdtW2uHP8e5jb9yqP/VxP7v/AI3KrRR+Xjc8LvKMmDAzjomdvdauulvgQdG1docGjsa9uctB4AMzq1SCrrjH2W5Fefv+QfOhsOFJkNxdbnaaHG50gtJXX6eJ0R3hDKNQKOx4dnbUjMA4T0TliiVLpUGIxzDEADhIkY9yrXMTMYaW7dcUzE+f6Usm2jMvMhObr5X8HWq+SWMTmb9VfoDoMJha2ICCSb9olqTKtZAgzsxZzkL9nUk1Z1fUptVRNH0zkAG/bFe8zcLJBJvm51/YpKT+nhdKL9ERdV1GJcc7jgJ8G/RdenxKJRyxrM6ZNLiDdM2sdGxacyOn74Y/HuYnp4/6pt/VQv7PhaqEVk3RDqLj88vqj4gQM42Jnb22ZDRvQANGxRtodHFs53hgg4XTM7rtiiLkQmrh65+8iVSxLUCGdQs/CZfRXUNoEWDCZYEQETJv2qxujC5bVz1R1nEOyiJimIlaSVXdGFy2pbowuW1VxPpdaWUr7j3/ALPA1aHdGFy2rL15S2GO4hw9XwNWtqJ1M7uyCj8BvRb3BPTKPwG9FvcE9btI2JJKaU0TkkkppTQySSU11j5EG4yM5HA7ChkSbV1mA+LExkywLQmC91xc3G9rXHmXaPV4MJrg1z3ve9kgbOaIbaZaB5Qm6Zuk0qjEpji1zSQQ94iO1lzQ4C/VJ7rlbNdxZzm3TaErnlzbBL75k2btmhT0U6oX1dEBAkCXEhoa4EukSLQGNmYInsTzVMUYts74NFpzRacSBJpnI4j3pm6T5sdvJsuabLcBOzOWgTMgu0es3szcrJzTrTLQBkSbWPPfrToZqSQKCM/mnEOEyCWOFm69xLh6oAdPTcnxqvnZc1jgHMmRMSY82yyZdeGljbZF5AOKqUKmmFaLQwlwLZubakDjKezXNPo9aRGGYdObi42pOm4yBJJ2NCdCcnNqmMZyYTI2Z3C/ZNVosJzZWgRMBwnyXCbT1i9EKPGzpLojgAx5iXOsGcUlz32uEZWWgAX3tF2KpU6k5yI5+Fo3Cc5AABomdQACYTEznqgSSmlNQtkkkppTQySSU0lBkkFrLjHdXhCNILWXGO6vCFejdnd2F6PwG9FvcE9Mo/Ab0W9wUiqtGzMZQn8bH1W/VDL0Syh479rfqhzV3W4/jDy7s/zl33+9IT1ldATmhWwplwTTw06ykAmx49nDHuQyeRt7VC6OBpJVV7ycUyanCMrBpJ0Ln8Q7WoJpTTAsCkuTxS9aqgpJgXf4kaynNiTwPaqDguAoCBcdZSDtp96rQY2gqyGoHietdHOV1i45BLDdtK1TMBzBZBrlr4eA5h3Ln4jw6+E3l1Bay4x3V4QjaC1lxjurwhYUbum5sLUfgN6Le4KRR0fgN6Le4KRVWhmMoR+N+1v1Q9oROvh+L+1v1Q8Bd1vth5t3vkg1OkuySiPkL1ZmY8yBKoOMynxo8+ZRKQkkkkCXFdoVVxovFw3O2gXe9XGZN0gmzm3TQB0gilJqd7LnaMZa9SliVI+HCzkRrhPggjHagDlckpmsvmRcuPxQRyU0GPK44KEriAmDNdLVUokTR7lemgjAWwh4DmHcslJa2HgOYdy5uI8Orhd5dQasuMd+3whGUGrLjHdXhCxo3dNzYWo/Ab0W9wT0yj8BvRb3BPVUwz1e8b+1v1VEBEK7b+L+0fVUZLut9sPOud8mqlSokzLUrr8ChrjerKGJLpXFI61sytbkrU4eQXCfagFTUUxIgAE169kzVVmUxK4XbedAWqahBrQGtAlqEkX/AIBsjdecVLRKNJWw1VAptSwwBNjbrxMLlZVU2IyyQDquFyMSTS1B5VlRkc1gDmNuBwGoC9YWuaBm5GRkezYvoelwGuEiFicoaiBa4EXEG+V3WpHihSkpaTBLHFpxBI9yjUjrDIopBvCFhFKEbggmsLTMwHMO5AJI+zAcwXNxHh1cN5dQWsuMd1eEI0g1ZcY7q8IWNG7e5sLUfgN6Le4KRR0fgN6Le4J6qmASt2/idQ+qqhqu1rxnUFWLg0EnQu632w4LndIbTn6FRUkeJacSmSV1DXBINTinMag0eRdYQYDy+MQNV0z1BemVLlfQojgGxA1xwDxZ714xRQ0cIT2K5TITLFpsOKw6y02SFA+j6O4EAggg6ReCpSvnzJfLCkUZ7QHl0Kd8M3jqngvc6nrIRobXj1hNARTCEnxQ28mSFRMp6I0ydHhA6i4KECTwhVbtmwggXeSs0WuKPGuhRmOOoOCo5TRC2ESiXheVdn+IdZ1D3oMiVfvtRnOGBQ4KwQCI0JyHq1RH3oCoK0DMBzBZ+GtAzAcwXNxHh08P5dQasuMd1eEIyg1ZcY79vhCxo3b17C1H4Dei3uCemUfgN6Le4KRVTEg9aD8TqCDVhSbrIReu3yJ5gs1EdMrut9sOG53SanOwC41qTyrqOLdejSomUnOmIJgSb78VhF6p6HDJr5nF2HVrQU6/yFLKS1tHc6yZE4Tbf6utC6fkjT4cZzYTYsZpkGxA8y30r3CdxF+IkvaaxqpkYA3tc3gvbiPMKrBqyO3/AKrTtsd96geK5SZHxqNELTJ5DBEJZgR612ghemeiqE40JrnazLmCM1pRnlubDpudcTIYaTsROgUVsGC1jRINaB2YoPKfSRla8xHUeESA075wuvlgCvO7LiefWQO9e4VtkzRnMc6LDJmS5z28L36kCr3I2HSoUE0LNw3Qpg3XPB0kid92lB5/QoLGmUR0SE/FrhgdocjVMylpObzD4gjQzcCeGOc6VLHyApTGtaCIhJNponZZqIcUSq7IOJDIfE0aMUGIruFYstlfeShaM5WxZ0hw5IAQVSOqSA69RrrMUB2A65aJmA5gspRX3LVswHMO5c3EeHRw/l1Bqy4x3V4QjKDVlxjurwhY0bt69hWj8BvRb3BSKOj8FvRb3BSKsmWdyjiSdLW0IAtBlI3fdQl2oC1d1vthxV90kSuJLpV1TV6l6J6U1rS04m8XXLy0lbLImluY5tnT9EHvMFwknlyydGr6Za2RDjIS1nYFcyjrF8CjuitFtzZGzrGlQLNGJdGM9HvROOFmciMqIVMDyN68G9pxlK47VoqRTYbTJz2A6i4AqEOw2Ai8IcMnmNdbhOdCJvIad6eduCJMiiUxhr1qS2iVaDRCL3OLjtl3IZlTWDYMB73YAFGIr5Bea+kOlZ57KM10gd+8T9UYqR5PTI1t7nn1iSoEZyoe0xiGCG1jQGtELCQ0k6Sg+hSEk0pFJBdo71s4eA5h3LD0dbeHgOYLmv8AhvY8nINWXGO/b4QjKC1lxjv2+ELK3u2r2FqPwG9FvcFIo6PwW9FvcFIqSmAOv2Xz5vqs2F6H/LVIpDbcKEXtvEwRi3EXlYqtqC6E+y9pa7SCJLut9sOOvulRSSK4rquFarIikNzjWuvsu7CsqVZq2lmFEa8aDfzIPbsq6iivaykUR4ESG25hE2vFxlsNyAUH0mtIMKmQHNI3ri2+/UWm8LYZM1qKRAhuB0SPOheU2RkKOXPsb86QZT+6gZmjVZBixs5QKUyETwmTsuGu4rXVdkXRrQiR3Z6IJEl7p37BNCIdTCHBMFroBlOX8XCdbBN90VpvHUhVOyVjx3NMN1FZIFpzAiHH1iTgVA9aLWhsrgJSCD0KnznI2gHFsxeLll6i9HFkfmaTGiNxENsR7Gz2yMytE2hwaHCLIcwCSZEkmZ2lSOVzWchIYnsC8LylrIxqTEeCQJ2RI6G3ea1eXGVEg6DDO+dMPcPVGoHWV56kDs1xJJSEUgkuhBOxbiHgOYdyxM7gtrCwHMO5c1/w3s+T0FrLjHft8IRpBqx4x3V4QsqN2tewrR+A3ot7gnplH4Dei3uCkVDL070efo/7kT6IVlzki2lm0LnAY3DDXrRX0eD8n/cifRaJzF22+2HJX3S8Xqn0YxHWjEMgOCNe1DqT6O4oa0tILi8MLdQJlNe8Blyqvo4L27CT/wC+9XQ+fsqMlXUaUt8MCdRGgrNWV9D5U1RDiQo1pjn70mywb87RrK8dNQlweYbCGMbMOcd+XA74Ob6ploQXfR1X2YpDYb3EMeQNgJwXu0MA9a+Z6TRy0zHOD5LeZLekswmiHSGkgXB4+oQetxaCx2ICUChNbgAOxZyg5eUOIJ55jdjjI+4qrXHpHosJpzbjFfK4MwntdgoGprGmtgttOIA2mS8eywywtucIN9179V/qoZW9dUmnvJcS1uhgJshBq4oubAbplN2znUgU95JJN5N5501JJSEkkkg6kEk6yglgidwW4h4DmCxdHMsL1tIeA5h3Ln4jw2teXUGrLjHdXhCNILWXGO6vCFjRu0q2FqPwG9FvcFIo6PwG9FvcFIqD0/0d/ox/yRPotKVmfR4fyg/5In0WmaV20dsOareXHBQsbfPYp3FRs0qyqNzL1jq1oBDmxI1hgZnXPZCBdnLcmNebpmQ71tXBAcoKOyTjEiva2JYhhgIG+tAixdiSB7kS8dyiq50B7ob23XmG6VzmEzHunJZosBwXtVKhQojm0OkkxIxtFrmsvYw3stEXC67bJZKt/RlHYSYBbFGoENcOo3KRhodEmtFUuTRiET92tObUMaC4CJCiNvGLfrgvRMlqrc1tpw5taCCr6gZChzs6LgcZobWOSBdAivLQ+kRLBzU982DaAJA5UpnqW/axgLc4QHGZaDhdtwneFLBgOJm8st2LJLWyM5zucTOzsQfOmUWTkWiRCyJZN9xa4EyN7bTcWmWhU6XVEeGxr4kJ7GO4LnCQK+i6wydgR3MiRobTEZpGnnPrDnUGV1QtpUDNYXiR1S1JkfOAC7JbinejWkNmWSIncNJCBRclaQ2IIbmScbxza1ICAKxDGtehVB6KnxBapEQsBwDQJ+8qhlFkW+huEiYsM8FwF4PtAIMfDhkcy2MPAcw7lnnQCMQfdeFooeA5h3Lnv+Gto5Bay4x3V4QjSDVjxjurwhY0btKthWj8BvRb3BPUdH4Dei3uCkVUZem+j0/k/wC5E+i0zVmfR9+jH/I/6LULso7YYVbmlILpXG4KyrhCq0ujscJvDSBI76UgRgb8CrklDSWNcLLm2gSJiUxdeCesIKFGoz+FEc0yJM2tlvdAJOxKr6EGvixQ8vzzmu1gACTQPcrz2AkTJ1tGF0rwdfWuuhgizgJaLj1akFTNRAwtmHPHBe8Sa6ZumBsuXXB1pst61vDFmduYuDDsOKtxGEtkCQbr7ibudRvLSGuJLQD0QdG+B0IK9BgNawwph5aSSHGZAc4uaDPDHsV2zgSBP3ka706yJz0mUzpOpNeyescxQdaZpOF6bDbLSetOBmUDHsGlA/4BsWkGIQLMMS5yitZRbLZDE3DrUbWWGBmk4oOwo1txaLgAOueCsijjTfzpQhIXrpMsT1IKFa5PUekNLYsNpng4CTm7QQvI4rLLnNGDSWjqMvovaKVS2w22nuaxoxLjJeMUh03uIvBc4g6wSZFYX/DW2YgtZcY7q8IRlBqx4x3V4QsqN16pFaPwG9FvcFIo6PwG9FvcFIqyPS8gHflAP+5EPctTNZLID9LP23d4Ws1Lst9sMat3Smw8AuuwXIRuHMrKnqGy61Oe9lItlfPXP6KVV4TRbeZ74yBE8Bou0aUEwBns16Z6k0m8bU5rZaZqOkOlI7QPegmKgLZAmzacZBwBuMue7SpiLlGIe9k12rfYz5+dBImvUiZJAmtTW3TPOpFBSNABx7BrQUC4vijU29WmsfnDOyWG8YhzSNB0EJsKHIEhNp0R4huEKyYlne2sLWiexBZJmbv/AIpGslz60KiRLMCG+kF0JzbLn5smQdpBAnNuxSupMnNcA94iSaSydlgkZOl6vOgnrGr4cdjmRWhwIIvE5bQvGYrJOI1Ej3GS9dgsdDa1jYjyYZEzE3xeD6pcefEal5JSeG/pO7ysL/hpQjQeseMPV4QjCD1jxh6vCFlRuvIpR+A3ot7gpFFR+A3ot7gpFWUZbXJOv6PAo9iK8tdbc6VlxuMpXgLQfzlQ58af8b/JecUEtliwG1vi4A72V0rV2OOlPDIRleDISN9m60+bpaXSs3K0X5p6YTy89cvRHZZUOR/FP+N/+qbCyxoYAnFPwP8AJeetbDlK7QQC6Vp1iZmdAmmwhDER05FlkAXzvcGgyOmU3HqU/Iq9I5Ue3o385UP+qf8AG/8A1Uf83UObiIhBMt9m33yw0c6wgMIHFsgA3RfZtC1LbcVGWQ5SFkyLrILpTBsStO0XWjLWnyKvSeTHt6GzLChDCKdfAieSbHyvobhLOnEHi36DPkrzzNwbJNozFqQnjZJl75t+EqV4hGQ3lwcZ2rMzJtkT55+4p8ir0cqPb0E5Z0OXGHmzb7/lTDldQZSzhlcZCHEF4v0BeWJK3OqU0w9WGWdD/qn/ABv/ANVz+cqH/VP+N/kvKkk51Rph6t/OVD/qn/G//VVK0ywo+bcYUScQXtBY8BxHqkluleaLo2pzqjTD01mWFEIE3kGQm0scSDqmBeq5ytoxiNmd6ATbk+5xOFmXasZS6bCMMNDACMTKUutW6solGfCZnHWYjhEmTwRKLDAJM52gwvkJXiaii/XVvGFqqIjactdBypojQQYznTJO+Y8ynfLg4J4ywon9Qy6D/wDVAIdBoJIdabZLy8Nm5v4bmNbm3A3tsxCXX6GlI0eiB0nNhWTmmtkbRIcHW3GzFmLw3fECU8FfmVfRTTDRHLChm4xCRqzb/JeYx3Tc4jAucRzEmS0T6NRWwQd6+IyHvgC4W40myHtN/EM7P9HaVmVnXVM7rRGHUGrLjHdXhCMINWPGO6vCFFG5Mi1H4Dei3uCfNDIVZyaN7gAOFsGxO3U9j5vsk0SjIjNKaHbqex832S3U9j5vsmiQRmlNDt1PY+b7Jbqex832TRIIzSmh26nsfN9kt1PY+b7JokEZpTQ7dT2Pm+yW6nsfN9k0SCM0podup7HzfZLdT2Pm+yjRIIzSmh26nsfN9kt1PY+b7KdEgjNJDt1PY+b7Jbqex832TRIvWAp20hwEg5wAnIAmQnihW6nsfN9kt1PY+b7JpqBc0t/Lff7R0495XP4p8523T1zM78b+oITup7HzfZLdT2Pm+yaJBcUt/Ld7yoZodup7HzfZLdT2Pm+yaJBGaD1ifxHdXhCn3U9j5vshlNps3k2dWnYNitRTMSS//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6" name="Picture 12" descr="http://pn.b5z.net/i/u/6147086/i/annefranksm.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617418">
            <a:off x="381579" y="3895079"/>
            <a:ext cx="1591921"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7d2.scene7.com/is/image/NationalGeographic/07096C?$product320x320$"/>
          <p:cNvPicPr>
            <a:picLocks noChangeAspect="1" noChangeArrowheads="1"/>
          </p:cNvPicPr>
          <p:nvPr/>
        </p:nvPicPr>
        <p:blipFill rotWithShape="1">
          <a:blip r:embed="rId9">
            <a:extLst>
              <a:ext uri="{28A0092B-C50C-407E-A947-70E740481C1C}">
                <a14:useLocalDpi xmlns:a14="http://schemas.microsoft.com/office/drawing/2010/main" val="0"/>
              </a:ext>
            </a:extLst>
          </a:blip>
          <a:srcRect l="12716" t="2224" r="12441" b="2509"/>
          <a:stretch/>
        </p:blipFill>
        <p:spPr bwMode="auto">
          <a:xfrm rot="1278650">
            <a:off x="3451895" y="2676072"/>
            <a:ext cx="1795888"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13811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67544" y="332656"/>
            <a:ext cx="8280920" cy="3240360"/>
          </a:xfrm>
        </p:spPr>
        <p:txBody>
          <a:bodyPr>
            <a:normAutofit fontScale="92500"/>
          </a:bodyPr>
          <a:lstStyle/>
          <a:p>
            <a:pPr lvl="0">
              <a:lnSpc>
                <a:spcPct val="100000"/>
              </a:lnSpc>
            </a:pPr>
            <a:r>
              <a:rPr lang="en-US" sz="4000" kern="1600" dirty="0" smtClean="0">
                <a:solidFill>
                  <a:schemeClr val="tx2"/>
                </a:solidFill>
                <a:latin typeface="Arial Narrow" panose="020B0606020202030204" pitchFamily="34" charset="0"/>
                <a:cs typeface="Arial Narrow"/>
              </a:rPr>
              <a:t>March 17 is St. Patrick’s Day.  Leprechauns are in Irish folklore.  A Leprechaun found seven coins under a bush.  He found eight more at the end of a rainbow.  He spent three of the coins on a tiny hammer.</a:t>
            </a:r>
            <a:endParaRPr lang="da-DK" sz="4000" b="1" kern="1600" dirty="0">
              <a:solidFill>
                <a:schemeClr val="tx2"/>
              </a:solidFill>
              <a:latin typeface="Arial Narrow" panose="020B0606020202030204" pitchFamily="34" charset="0"/>
              <a:cs typeface="Arial Narrow"/>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5129" y="3573016"/>
            <a:ext cx="2126780" cy="2207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467544" y="3789040"/>
            <a:ext cx="6840760" cy="3240360"/>
          </a:xfrm>
          <a:prstGeom prst="rect">
            <a:avLst/>
          </a:prstGeom>
          <a:noFill/>
          <a:ln>
            <a:noFill/>
          </a:ln>
        </p:spPr>
        <p:txBody>
          <a:bodyPr vert="horz" lIns="0" tIns="0" rIns="0" bIns="0" rtlCol="0" anchor="t" anchorCtr="0">
            <a:noAutofit/>
          </a:bodyPr>
          <a:lstStyle>
            <a:lvl1pPr algn="l" rtl="0" eaLnBrk="0" fontAlgn="base" hangingPunct="0">
              <a:lnSpc>
                <a:spcPct val="80000"/>
              </a:lnSpc>
              <a:spcBef>
                <a:spcPct val="0"/>
              </a:spcBef>
              <a:spcAft>
                <a:spcPct val="0"/>
              </a:spcAft>
              <a:defRPr sz="4000" b="0" i="0" kern="1600">
                <a:solidFill>
                  <a:schemeClr val="tx2"/>
                </a:solidFill>
                <a:latin typeface="Arial"/>
                <a:ea typeface="+mj-ea"/>
                <a:cs typeface="Arial Narrow"/>
              </a:defRPr>
            </a:lvl1pPr>
            <a:lvl2pPr algn="l" rtl="0" eaLnBrk="0" fontAlgn="base" hangingPunct="0">
              <a:spcBef>
                <a:spcPct val="0"/>
              </a:spcBef>
              <a:spcAft>
                <a:spcPct val="0"/>
              </a:spcAft>
              <a:defRPr sz="3600" b="1">
                <a:solidFill>
                  <a:schemeClr val="tx2"/>
                </a:solidFill>
                <a:latin typeface="ChaletOffice" pitchFamily="34" charset="0"/>
              </a:defRPr>
            </a:lvl2pPr>
            <a:lvl3pPr algn="l" rtl="0" eaLnBrk="0" fontAlgn="base" hangingPunct="0">
              <a:spcBef>
                <a:spcPct val="0"/>
              </a:spcBef>
              <a:spcAft>
                <a:spcPct val="0"/>
              </a:spcAft>
              <a:defRPr sz="3600" b="1">
                <a:solidFill>
                  <a:schemeClr val="tx2"/>
                </a:solidFill>
                <a:latin typeface="ChaletOffice" pitchFamily="34" charset="0"/>
              </a:defRPr>
            </a:lvl3pPr>
            <a:lvl4pPr algn="l" rtl="0" eaLnBrk="0" fontAlgn="base" hangingPunct="0">
              <a:spcBef>
                <a:spcPct val="0"/>
              </a:spcBef>
              <a:spcAft>
                <a:spcPct val="0"/>
              </a:spcAft>
              <a:defRPr sz="3600" b="1">
                <a:solidFill>
                  <a:schemeClr val="tx2"/>
                </a:solidFill>
                <a:latin typeface="ChaletOffice" pitchFamily="34" charset="0"/>
              </a:defRPr>
            </a:lvl4pPr>
            <a:lvl5pPr algn="l" rtl="0" eaLnBrk="0" fontAlgn="base" hangingPunct="0">
              <a:spcBef>
                <a:spcPct val="0"/>
              </a:spcBef>
              <a:spcAft>
                <a:spcPct val="0"/>
              </a:spcAft>
              <a:defRPr sz="3600" b="1">
                <a:solidFill>
                  <a:schemeClr val="tx2"/>
                </a:solidFill>
                <a:latin typeface="ChaletOffice" pitchFamily="34" charset="0"/>
              </a:defRPr>
            </a:lvl5pPr>
            <a:lvl6pPr marL="457200" algn="l" rtl="0" fontAlgn="base">
              <a:spcBef>
                <a:spcPct val="0"/>
              </a:spcBef>
              <a:spcAft>
                <a:spcPct val="0"/>
              </a:spcAft>
              <a:defRPr sz="3600" b="1">
                <a:solidFill>
                  <a:schemeClr val="tx2"/>
                </a:solidFill>
                <a:latin typeface="ChaletOffice" pitchFamily="34" charset="0"/>
              </a:defRPr>
            </a:lvl6pPr>
            <a:lvl7pPr marL="914400" algn="l" rtl="0" fontAlgn="base">
              <a:spcBef>
                <a:spcPct val="0"/>
              </a:spcBef>
              <a:spcAft>
                <a:spcPct val="0"/>
              </a:spcAft>
              <a:defRPr sz="3600" b="1">
                <a:solidFill>
                  <a:schemeClr val="tx2"/>
                </a:solidFill>
                <a:latin typeface="ChaletOffice" pitchFamily="34" charset="0"/>
              </a:defRPr>
            </a:lvl7pPr>
            <a:lvl8pPr marL="1371600" algn="l" rtl="0" fontAlgn="base">
              <a:spcBef>
                <a:spcPct val="0"/>
              </a:spcBef>
              <a:spcAft>
                <a:spcPct val="0"/>
              </a:spcAft>
              <a:defRPr sz="3600" b="1">
                <a:solidFill>
                  <a:schemeClr val="tx2"/>
                </a:solidFill>
                <a:latin typeface="ChaletOffice" pitchFamily="34" charset="0"/>
              </a:defRPr>
            </a:lvl8pPr>
            <a:lvl9pPr marL="1828800" algn="l" rtl="0" fontAlgn="base">
              <a:spcBef>
                <a:spcPct val="0"/>
              </a:spcBef>
              <a:spcAft>
                <a:spcPct val="0"/>
              </a:spcAft>
              <a:defRPr sz="3600" b="1">
                <a:solidFill>
                  <a:schemeClr val="tx2"/>
                </a:solidFill>
                <a:latin typeface="ChaletOffice" pitchFamily="34" charset="0"/>
              </a:defRPr>
            </a:lvl9pPr>
          </a:lstStyle>
          <a:p>
            <a:r>
              <a:rPr lang="en-US" sz="5400" b="1" dirty="0" smtClean="0">
                <a:solidFill>
                  <a:schemeClr val="accent5">
                    <a:lumMod val="25000"/>
                  </a:schemeClr>
                </a:solidFill>
              </a:rPr>
              <a:t>How many coins does he have left? </a:t>
            </a:r>
            <a:r>
              <a:rPr lang="en-US" sz="2000" b="1" dirty="0" smtClean="0">
                <a:solidFill>
                  <a:schemeClr val="accent5">
                    <a:lumMod val="25000"/>
                  </a:schemeClr>
                </a:solidFill>
              </a:rPr>
              <a:t> </a:t>
            </a:r>
            <a:br>
              <a:rPr lang="en-US" sz="2000" b="1" dirty="0" smtClean="0">
                <a:solidFill>
                  <a:schemeClr val="accent5">
                    <a:lumMod val="25000"/>
                  </a:schemeClr>
                </a:solidFill>
              </a:rPr>
            </a:br>
            <a:r>
              <a:rPr lang="en-US" sz="2000" b="1" dirty="0" smtClean="0">
                <a:solidFill>
                  <a:schemeClr val="accent5">
                    <a:lumMod val="25000"/>
                  </a:schemeClr>
                </a:solidFill>
              </a:rPr>
              <a:t/>
            </a:r>
            <a:br>
              <a:rPr lang="en-US" sz="2000" b="1" dirty="0" smtClean="0">
                <a:solidFill>
                  <a:schemeClr val="accent5">
                    <a:lumMod val="25000"/>
                  </a:schemeClr>
                </a:solidFill>
              </a:rPr>
            </a:br>
            <a:r>
              <a:rPr lang="en-US" i="1" dirty="0" smtClean="0">
                <a:solidFill>
                  <a:schemeClr val="accent5">
                    <a:lumMod val="25000"/>
                  </a:schemeClr>
                </a:solidFill>
              </a:rPr>
              <a:t>Construct the math problem and answer.</a:t>
            </a:r>
            <a:r>
              <a:rPr lang="en-US" sz="5400" b="1" i="1" dirty="0" smtClean="0">
                <a:solidFill>
                  <a:schemeClr val="accent6">
                    <a:lumMod val="75000"/>
                  </a:schemeClr>
                </a:solidFill>
              </a:rPr>
              <a:t/>
            </a:r>
            <a:br>
              <a:rPr lang="en-US" sz="5400" b="1" i="1" dirty="0" smtClean="0">
                <a:solidFill>
                  <a:schemeClr val="accent6">
                    <a:lumMod val="75000"/>
                  </a:schemeClr>
                </a:solidFill>
              </a:rPr>
            </a:br>
            <a:r>
              <a:rPr lang="en-US" sz="5400" b="1" dirty="0" smtClean="0"/>
              <a:t/>
            </a:r>
            <a:br>
              <a:rPr lang="en-US" sz="5400" b="1" dirty="0" smtClean="0"/>
            </a:br>
            <a:r>
              <a:rPr lang="en-US" sz="5400" dirty="0" smtClean="0"/>
              <a:t>12 coins</a:t>
            </a:r>
            <a:endParaRPr lang="en-US" sz="5400" dirty="0"/>
          </a:p>
        </p:txBody>
      </p:sp>
    </p:spTree>
    <p:extLst>
      <p:ext uri="{BB962C8B-B14F-4D97-AF65-F5344CB8AC3E}">
        <p14:creationId xmlns:p14="http://schemas.microsoft.com/office/powerpoint/2010/main" val="23244448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23528" y="1196752"/>
            <a:ext cx="8640960" cy="3384376"/>
          </a:xfrm>
        </p:spPr>
        <p:txBody>
          <a:bodyPr/>
          <a:lstStyle/>
          <a:p>
            <a:pPr>
              <a:lnSpc>
                <a:spcPct val="100000"/>
              </a:lnSpc>
            </a:pPr>
            <a:r>
              <a:rPr lang="en-US" sz="6000" dirty="0" smtClean="0">
                <a:solidFill>
                  <a:srgbClr val="00B050"/>
                </a:solidFill>
              </a:rPr>
              <a:t>If you were to be granted any one magical power, what would you pick?</a:t>
            </a:r>
          </a:p>
        </p:txBody>
      </p:sp>
      <p:sp>
        <p:nvSpPr>
          <p:cNvPr id="4" name="Titel 1"/>
          <p:cNvSpPr>
            <a:spLocks noGrp="1"/>
          </p:cNvSpPr>
          <p:nvPr>
            <p:ph type="title"/>
          </p:nvPr>
        </p:nvSpPr>
        <p:spPr>
          <a:xfrm>
            <a:off x="323528" y="332656"/>
            <a:ext cx="8085664" cy="1066800"/>
          </a:xfrm>
        </p:spPr>
        <p:txBody>
          <a:bodyPr/>
          <a:lstStyle/>
          <a:p>
            <a:r>
              <a:rPr lang="en-US" sz="6000" b="1" kern="1200" dirty="0" smtClean="0">
                <a:solidFill>
                  <a:srgbClr val="FFC000"/>
                </a:solidFill>
                <a:ea typeface="ＭＳ Ｐゴシック" pitchFamily="34" charset="-128"/>
                <a:cs typeface="+mn-cs"/>
              </a:rPr>
              <a:t>Story Prompts </a:t>
            </a:r>
            <a:endParaRPr lang="da-DK" sz="6000" b="1" kern="1200" dirty="0">
              <a:solidFill>
                <a:srgbClr val="FFC000"/>
              </a:solidFill>
              <a:ea typeface="ＭＳ Ｐゴシック" pitchFamily="34" charset="-128"/>
              <a:cs typeface="+mn-cs"/>
            </a:endParaRPr>
          </a:p>
        </p:txBody>
      </p:sp>
      <p:sp>
        <p:nvSpPr>
          <p:cNvPr id="5" name="Pladsholder til tekst 2"/>
          <p:cNvSpPr txBox="1">
            <a:spLocks/>
          </p:cNvSpPr>
          <p:nvPr/>
        </p:nvSpPr>
        <p:spPr>
          <a:xfrm>
            <a:off x="323528" y="4221088"/>
            <a:ext cx="8208912" cy="1656184"/>
          </a:xfrm>
          <a:prstGeom prst="rect">
            <a:avLst/>
          </a:prstGeom>
          <a:noFill/>
          <a:ln>
            <a:noFill/>
          </a:ln>
        </p:spPr>
        <p:txBody>
          <a:bodyPr vert="horz" lIns="0" tIns="0" rIns="0" bIns="0" rtlCol="0">
            <a:noAutofit/>
          </a:bodyPr>
          <a:lstStyle>
            <a:lvl1pPr marL="0" indent="0" algn="l" rtl="0" eaLnBrk="0" fontAlgn="base" hangingPunct="0">
              <a:lnSpc>
                <a:spcPct val="120000"/>
              </a:lnSpc>
              <a:spcBef>
                <a:spcPts val="0"/>
              </a:spcBef>
              <a:spcAft>
                <a:spcPts val="600"/>
              </a:spcAft>
              <a:buFontTx/>
              <a:buNone/>
              <a:defRPr sz="2800" b="0" i="0">
                <a:solidFill>
                  <a:schemeClr val="tx1"/>
                </a:solidFill>
                <a:latin typeface="Arial"/>
                <a:ea typeface="+mn-ea"/>
                <a:cs typeface="Arial"/>
              </a:defRPr>
            </a:lvl1pPr>
            <a:lvl2pPr marL="742950" indent="-285750" algn="l" rtl="0" eaLnBrk="0" fontAlgn="base" hangingPunct="0">
              <a:lnSpc>
                <a:spcPct val="120000"/>
              </a:lnSpc>
              <a:spcBef>
                <a:spcPts val="0"/>
              </a:spcBef>
              <a:spcAft>
                <a:spcPts val="600"/>
              </a:spcAft>
              <a:buChar char="–"/>
              <a:defRPr sz="2400" b="0" i="0">
                <a:solidFill>
                  <a:schemeClr val="tx1"/>
                </a:solidFill>
                <a:latin typeface="Arial"/>
                <a:cs typeface="Arial"/>
              </a:defRPr>
            </a:lvl2pPr>
            <a:lvl3pPr marL="1143000" indent="-228600" algn="l" rtl="0" eaLnBrk="0" fontAlgn="base" hangingPunct="0">
              <a:lnSpc>
                <a:spcPct val="120000"/>
              </a:lnSpc>
              <a:spcBef>
                <a:spcPts val="0"/>
              </a:spcBef>
              <a:spcAft>
                <a:spcPts val="600"/>
              </a:spcAft>
              <a:buChar char="•"/>
              <a:defRPr sz="1200" b="0" i="0">
                <a:solidFill>
                  <a:schemeClr val="tx1"/>
                </a:solidFill>
                <a:latin typeface="Arial"/>
                <a:cs typeface="Arial"/>
              </a:defRPr>
            </a:lvl3pPr>
            <a:lvl4pPr marL="1600200" indent="-228600" algn="l" rtl="0" eaLnBrk="0" fontAlgn="base" hangingPunct="0">
              <a:lnSpc>
                <a:spcPct val="120000"/>
              </a:lnSpc>
              <a:spcBef>
                <a:spcPts val="0"/>
              </a:spcBef>
              <a:spcAft>
                <a:spcPts val="600"/>
              </a:spcAft>
              <a:buChar char="–"/>
              <a:defRPr sz="1200" b="0" i="0">
                <a:solidFill>
                  <a:schemeClr val="tx1"/>
                </a:solidFill>
                <a:latin typeface="Arial"/>
                <a:cs typeface="Arial"/>
              </a:defRPr>
            </a:lvl4pPr>
            <a:lvl5pPr marL="2057400" indent="-228600" algn="l" rtl="0" eaLnBrk="0" fontAlgn="base" hangingPunct="0">
              <a:lnSpc>
                <a:spcPct val="120000"/>
              </a:lnSpc>
              <a:spcBef>
                <a:spcPts val="0"/>
              </a:spcBef>
              <a:spcAft>
                <a:spcPts val="600"/>
              </a:spcAft>
              <a:buChar char="»"/>
              <a:defRPr sz="1200" b="0" i="0">
                <a:solidFill>
                  <a:schemeClr val="tx1"/>
                </a:solidFill>
                <a:latin typeface="Arial"/>
                <a:cs typeface="Arial"/>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z="4400" kern="0" dirty="0" smtClean="0">
                <a:solidFill>
                  <a:srgbClr val="66FF66"/>
                </a:solidFill>
              </a:rPr>
              <a:t>Create four scenes of what you would do with your new power.</a:t>
            </a:r>
          </a:p>
        </p:txBody>
      </p:sp>
    </p:spTree>
    <p:extLst>
      <p:ext uri="{BB962C8B-B14F-4D97-AF65-F5344CB8AC3E}">
        <p14:creationId xmlns:p14="http://schemas.microsoft.com/office/powerpoint/2010/main" val="18888006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tekst 2"/>
          <p:cNvSpPr>
            <a:spLocks noGrp="1"/>
          </p:cNvSpPr>
          <p:nvPr>
            <p:ph type="body" sz="quarter" idx="10"/>
          </p:nvPr>
        </p:nvSpPr>
        <p:spPr>
          <a:xfrm>
            <a:off x="395536" y="1727448"/>
            <a:ext cx="8064896" cy="3861792"/>
          </a:xfrm>
        </p:spPr>
        <p:txBody>
          <a:bodyPr/>
          <a:lstStyle/>
          <a:p>
            <a:r>
              <a:rPr lang="en-US" sz="6000" b="1" dirty="0" smtClean="0">
                <a:solidFill>
                  <a:srgbClr val="00B050"/>
                </a:solidFill>
              </a:rPr>
              <a:t>Create 3 to 5 scenes with a similar moral to </a:t>
            </a:r>
            <a:r>
              <a:rPr lang="en-US" sz="6000" b="1" i="1" dirty="0">
                <a:solidFill>
                  <a:srgbClr val="00B050"/>
                </a:solidFill>
              </a:rPr>
              <a:t>T</a:t>
            </a:r>
            <a:r>
              <a:rPr lang="en-US" sz="6000" b="1" i="1" dirty="0" smtClean="0">
                <a:solidFill>
                  <a:srgbClr val="00B050"/>
                </a:solidFill>
              </a:rPr>
              <a:t>he Giving Tree</a:t>
            </a:r>
            <a:r>
              <a:rPr lang="en-US" sz="6000" b="1" dirty="0" smtClean="0">
                <a:solidFill>
                  <a:srgbClr val="00B050"/>
                </a:solidFill>
              </a:rPr>
              <a:t>.</a:t>
            </a:r>
          </a:p>
          <a:p>
            <a:r>
              <a:rPr lang="en-US" sz="3200" b="1" dirty="0" smtClean="0">
                <a:solidFill>
                  <a:srgbClr val="00B050"/>
                </a:solidFill>
              </a:rPr>
              <a:t>Must have a beginning, middle, &amp; end.</a:t>
            </a:r>
          </a:p>
        </p:txBody>
      </p:sp>
      <p:sp>
        <p:nvSpPr>
          <p:cNvPr id="4" name="Afrundet rektangel 3"/>
          <p:cNvSpPr/>
          <p:nvPr/>
        </p:nvSpPr>
        <p:spPr bwMode="auto">
          <a:xfrm>
            <a:off x="386007" y="332656"/>
            <a:ext cx="5832648" cy="1224136"/>
          </a:xfrm>
          <a:prstGeom prst="roundRect">
            <a:avLst/>
          </a:prstGeom>
          <a:noFill/>
          <a:ln w="50800" cap="flat" cmpd="sng" algn="ctr">
            <a:solidFill>
              <a:srgbClr val="149DC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5" name="Tekstboks 4"/>
          <p:cNvSpPr txBox="1"/>
          <p:nvPr/>
        </p:nvSpPr>
        <p:spPr>
          <a:xfrm>
            <a:off x="683568" y="404664"/>
            <a:ext cx="5544616" cy="1538883"/>
          </a:xfrm>
          <a:prstGeom prst="rect">
            <a:avLst/>
          </a:prstGeom>
          <a:noFill/>
        </p:spPr>
        <p:txBody>
          <a:bodyPr wrap="square" rtlCol="0">
            <a:spAutoFit/>
          </a:bodyPr>
          <a:lstStyle/>
          <a:p>
            <a:pPr lvl="0"/>
            <a:r>
              <a:rPr lang="en-US" sz="6600" dirty="0" smtClean="0">
                <a:solidFill>
                  <a:srgbClr val="FFC000"/>
                </a:solidFill>
                <a:latin typeface="Arial"/>
              </a:rPr>
              <a:t>Story Starters</a:t>
            </a:r>
          </a:p>
          <a:p>
            <a:endParaRPr lang="da-DK" sz="2800" b="1" dirty="0" smtClean="0">
              <a:latin typeface="Arial Narrow" pitchFamily="34" charset="0"/>
            </a:endParaRPr>
          </a:p>
        </p:txBody>
      </p:sp>
      <p:pic>
        <p:nvPicPr>
          <p:cNvPr id="4098" name="Picture 2" descr="http://upload.wikimedia.org/wikipedia/en/7/79/The_Giving_Tre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4059" y="167851"/>
            <a:ext cx="1382573"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3672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frundet rektangel 3"/>
          <p:cNvSpPr/>
          <p:nvPr/>
        </p:nvSpPr>
        <p:spPr bwMode="auto">
          <a:xfrm>
            <a:off x="448717" y="476672"/>
            <a:ext cx="5832648" cy="1224136"/>
          </a:xfrm>
          <a:prstGeom prst="roundRect">
            <a:avLst/>
          </a:prstGeom>
          <a:noFill/>
          <a:ln w="50800" cap="flat" cmpd="sng" algn="ctr">
            <a:solidFill>
              <a:srgbClr val="149DC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5" name="Tekstboks 4"/>
          <p:cNvSpPr txBox="1"/>
          <p:nvPr/>
        </p:nvSpPr>
        <p:spPr>
          <a:xfrm>
            <a:off x="683568" y="1828800"/>
            <a:ext cx="7920880" cy="3416320"/>
          </a:xfrm>
          <a:prstGeom prst="rect">
            <a:avLst/>
          </a:prstGeom>
          <a:noFill/>
        </p:spPr>
        <p:txBody>
          <a:bodyPr wrap="square" rtlCol="0">
            <a:spAutoFit/>
          </a:bodyPr>
          <a:lstStyle/>
          <a:p>
            <a:pPr lvl="0"/>
            <a:r>
              <a:rPr lang="da-DK" sz="7200" dirty="0" smtClean="0">
                <a:solidFill>
                  <a:srgbClr val="0070C0"/>
                </a:solidFill>
                <a:latin typeface="Arial"/>
              </a:rPr>
              <a:t>Storytelling</a:t>
            </a:r>
          </a:p>
          <a:p>
            <a:pPr lvl="0"/>
            <a:r>
              <a:rPr lang="da-DK" sz="7200" dirty="0" smtClean="0">
                <a:solidFill>
                  <a:srgbClr val="0070C0"/>
                </a:solidFill>
                <a:latin typeface="Arial"/>
              </a:rPr>
              <a:t>Retelling</a:t>
            </a:r>
          </a:p>
          <a:p>
            <a:pPr lvl="0"/>
            <a:r>
              <a:rPr lang="da-DK" sz="7200" dirty="0" smtClean="0">
                <a:solidFill>
                  <a:srgbClr val="0070C0"/>
                </a:solidFill>
                <a:latin typeface="Arial"/>
              </a:rPr>
              <a:t>Analyzing</a:t>
            </a:r>
          </a:p>
        </p:txBody>
      </p:sp>
      <p:pic>
        <p:nvPicPr>
          <p:cNvPr id="6" name="Billede 5" descr="45110_vig_07.PNG"/>
          <p:cNvPicPr>
            <a:picLocks noChangeAspect="1"/>
          </p:cNvPicPr>
          <p:nvPr/>
        </p:nvPicPr>
        <p:blipFill>
          <a:blip r:embed="rId3" cstate="print"/>
          <a:stretch>
            <a:fillRect/>
          </a:stretch>
        </p:blipFill>
        <p:spPr>
          <a:xfrm>
            <a:off x="6528062" y="-171400"/>
            <a:ext cx="2627893" cy="2163617"/>
          </a:xfrm>
          <a:prstGeom prst="rect">
            <a:avLst/>
          </a:prstGeom>
        </p:spPr>
      </p:pic>
      <p:sp>
        <p:nvSpPr>
          <p:cNvPr id="7" name="Tekstboks 4"/>
          <p:cNvSpPr txBox="1"/>
          <p:nvPr/>
        </p:nvSpPr>
        <p:spPr>
          <a:xfrm>
            <a:off x="683568" y="476672"/>
            <a:ext cx="5544616" cy="1538883"/>
          </a:xfrm>
          <a:prstGeom prst="rect">
            <a:avLst/>
          </a:prstGeom>
          <a:noFill/>
        </p:spPr>
        <p:txBody>
          <a:bodyPr wrap="square" rtlCol="0">
            <a:spAutoFit/>
          </a:bodyPr>
          <a:lstStyle/>
          <a:p>
            <a:pPr lvl="0"/>
            <a:r>
              <a:rPr lang="en-US" sz="6600" dirty="0" smtClean="0">
                <a:solidFill>
                  <a:srgbClr val="FFC000"/>
                </a:solidFill>
                <a:latin typeface="Arial"/>
              </a:rPr>
              <a:t>Story Starters</a:t>
            </a:r>
          </a:p>
          <a:p>
            <a:endParaRPr lang="da-DK" sz="2800" b="1" dirty="0" smtClean="0">
              <a:latin typeface="Arial Narrow" pitchFamily="34" charset="0"/>
            </a:endParaRPr>
          </a:p>
        </p:txBody>
      </p:sp>
    </p:spTree>
    <p:extLst>
      <p:ext uri="{BB962C8B-B14F-4D97-AF65-F5344CB8AC3E}">
        <p14:creationId xmlns:p14="http://schemas.microsoft.com/office/powerpoint/2010/main" val="745337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Pladsholder til tekst 2"/>
          <p:cNvSpPr>
            <a:spLocks noGrp="1"/>
          </p:cNvSpPr>
          <p:nvPr>
            <p:ph type="body" sz="quarter" idx="10"/>
          </p:nvPr>
        </p:nvSpPr>
        <p:spPr>
          <a:xfrm>
            <a:off x="539750" y="1412776"/>
            <a:ext cx="8077200" cy="5328592"/>
          </a:xfrm>
        </p:spPr>
        <p:txBody>
          <a:bodyPr>
            <a:normAutofit/>
          </a:bodyPr>
          <a:lstStyle/>
          <a:p>
            <a:pPr marL="342900" indent="-342900">
              <a:lnSpc>
                <a:spcPct val="100000"/>
              </a:lnSpc>
              <a:buFontTx/>
              <a:buChar char="•"/>
            </a:pPr>
            <a:r>
              <a:rPr lang="en-US" sz="3200" dirty="0" smtClean="0">
                <a:latin typeface="Arial" charset="0"/>
                <a:cs typeface="Arial" charset="0"/>
              </a:rPr>
              <a:t>2 sorting trays</a:t>
            </a:r>
          </a:p>
          <a:p>
            <a:pPr marL="342900" indent="-342900">
              <a:lnSpc>
                <a:spcPct val="100000"/>
              </a:lnSpc>
              <a:buFontTx/>
              <a:buChar char="•"/>
            </a:pPr>
            <a:r>
              <a:rPr lang="en-US" sz="3200" dirty="0" smtClean="0">
                <a:latin typeface="Arial" charset="0"/>
                <a:cs typeface="Arial" charset="0"/>
              </a:rPr>
              <a:t>Sticker sheet for classroom management</a:t>
            </a:r>
          </a:p>
          <a:p>
            <a:pPr marL="342900" indent="-342900">
              <a:lnSpc>
                <a:spcPct val="100000"/>
              </a:lnSpc>
            </a:pPr>
            <a:r>
              <a:rPr lang="en-US" sz="3200" dirty="0" smtClean="0">
                <a:latin typeface="Arial" charset="0"/>
                <a:cs typeface="Arial" charset="0"/>
              </a:rPr>
              <a:t>	- Characters </a:t>
            </a:r>
            <a:r>
              <a:rPr lang="en-US" sz="3200" dirty="0" smtClean="0">
                <a:solidFill>
                  <a:srgbClr val="FFFF00"/>
                </a:solidFill>
                <a:latin typeface="Arial" charset="0"/>
                <a:cs typeface="Arial" charset="0"/>
              </a:rPr>
              <a:t>(yellow)</a:t>
            </a:r>
          </a:p>
          <a:p>
            <a:pPr marL="342900" indent="-342900">
              <a:lnSpc>
                <a:spcPct val="100000"/>
              </a:lnSpc>
            </a:pPr>
            <a:r>
              <a:rPr lang="en-US" sz="3200" dirty="0">
                <a:latin typeface="Arial" charset="0"/>
                <a:cs typeface="Arial" charset="0"/>
              </a:rPr>
              <a:t>	</a:t>
            </a:r>
            <a:r>
              <a:rPr lang="en-US" sz="3200" dirty="0" smtClean="0">
                <a:latin typeface="Arial" charset="0"/>
                <a:cs typeface="Arial" charset="0"/>
              </a:rPr>
              <a:t>- Props </a:t>
            </a:r>
            <a:r>
              <a:rPr lang="en-US" sz="3200" dirty="0" smtClean="0">
                <a:solidFill>
                  <a:srgbClr val="0070C0"/>
                </a:solidFill>
                <a:latin typeface="Arial" charset="0"/>
                <a:cs typeface="Arial" charset="0"/>
              </a:rPr>
              <a:t>(blue)</a:t>
            </a:r>
          </a:p>
          <a:p>
            <a:pPr marL="342900" indent="-342900">
              <a:lnSpc>
                <a:spcPct val="100000"/>
              </a:lnSpc>
            </a:pPr>
            <a:r>
              <a:rPr lang="en-US" sz="3200" dirty="0">
                <a:latin typeface="Arial" charset="0"/>
                <a:cs typeface="Arial" charset="0"/>
              </a:rPr>
              <a:t>	</a:t>
            </a:r>
            <a:r>
              <a:rPr lang="en-US" sz="3200" dirty="0" smtClean="0">
                <a:latin typeface="Arial" charset="0"/>
                <a:cs typeface="Arial" charset="0"/>
              </a:rPr>
              <a:t>- Setting </a:t>
            </a:r>
            <a:r>
              <a:rPr lang="en-US" sz="3200" dirty="0" smtClean="0">
                <a:solidFill>
                  <a:srgbClr val="00B050"/>
                </a:solidFill>
                <a:latin typeface="Arial" charset="0"/>
                <a:cs typeface="Arial" charset="0"/>
              </a:rPr>
              <a:t>(green)</a:t>
            </a:r>
          </a:p>
          <a:p>
            <a:pPr marL="342900" indent="-342900">
              <a:lnSpc>
                <a:spcPct val="100000"/>
              </a:lnSpc>
            </a:pPr>
            <a:r>
              <a:rPr lang="en-US" sz="3200" dirty="0">
                <a:latin typeface="Arial" charset="0"/>
                <a:cs typeface="Arial" charset="0"/>
              </a:rPr>
              <a:t>	</a:t>
            </a:r>
            <a:r>
              <a:rPr lang="en-US" sz="3200" dirty="0" smtClean="0">
                <a:latin typeface="Arial" charset="0"/>
                <a:cs typeface="Arial" charset="0"/>
              </a:rPr>
              <a:t>- Details </a:t>
            </a:r>
            <a:r>
              <a:rPr lang="en-US" sz="3200" dirty="0" smtClean="0">
                <a:solidFill>
                  <a:srgbClr val="FF0000"/>
                </a:solidFill>
                <a:latin typeface="Arial" charset="0"/>
                <a:cs typeface="Arial" charset="0"/>
              </a:rPr>
              <a:t>(red)</a:t>
            </a:r>
          </a:p>
          <a:p>
            <a:pPr marL="342900" indent="-342900">
              <a:lnSpc>
                <a:spcPct val="100000"/>
              </a:lnSpc>
            </a:pPr>
            <a:r>
              <a:rPr lang="en-US" sz="3200" dirty="0">
                <a:latin typeface="Arial" charset="0"/>
                <a:cs typeface="Arial" charset="0"/>
              </a:rPr>
              <a:t>	</a:t>
            </a:r>
            <a:r>
              <a:rPr lang="en-US" sz="3200" dirty="0" smtClean="0">
                <a:latin typeface="Arial" charset="0"/>
                <a:cs typeface="Arial" charset="0"/>
              </a:rPr>
              <a:t>- Scenes </a:t>
            </a:r>
            <a:r>
              <a:rPr lang="en-US" sz="3200" dirty="0" smtClean="0">
                <a:solidFill>
                  <a:schemeClr val="bg1">
                    <a:lumMod val="65000"/>
                  </a:schemeClr>
                </a:solidFill>
                <a:latin typeface="Arial" charset="0"/>
                <a:cs typeface="Arial" charset="0"/>
              </a:rPr>
              <a:t>(gray)</a:t>
            </a:r>
          </a:p>
          <a:p>
            <a:pPr marL="342900" indent="-342900">
              <a:lnSpc>
                <a:spcPct val="100000"/>
              </a:lnSpc>
              <a:buFontTx/>
              <a:buChar char="•"/>
            </a:pPr>
            <a:r>
              <a:rPr lang="en-US" sz="3200" dirty="0" smtClean="0">
                <a:latin typeface="Arial" charset="0"/>
                <a:cs typeface="Arial" charset="0"/>
              </a:rPr>
              <a:t>Element overview </a:t>
            </a:r>
          </a:p>
        </p:txBody>
      </p:sp>
      <p:pic>
        <p:nvPicPr>
          <p:cNvPr id="43011" name="Picture 2" descr="\\dka229\LE_Artistic_Creativity\01_LDP_M1_M5_Documents\02_Marketing\10_Fotos\StoryStarter PNG\45100_story_starter_row_of_fiv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450" y="3789040"/>
            <a:ext cx="4083046"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el 1"/>
          <p:cNvSpPr txBox="1">
            <a:spLocks/>
          </p:cNvSpPr>
          <p:nvPr/>
        </p:nvSpPr>
        <p:spPr>
          <a:xfrm>
            <a:off x="525463" y="381000"/>
            <a:ext cx="8085137" cy="743744"/>
          </a:xfrm>
          <a:prstGeom prst="rect">
            <a:avLst/>
          </a:prstGeom>
          <a:noFill/>
          <a:ln>
            <a:noFill/>
          </a:ln>
        </p:spPr>
        <p:txBody>
          <a:bodyPr lIns="0" tIns="0" rIns="0" bIns="0"/>
          <a:lstStyle/>
          <a:p>
            <a:pPr>
              <a:lnSpc>
                <a:spcPct val="80000"/>
              </a:lnSpc>
              <a:defRPr/>
            </a:pPr>
            <a:r>
              <a:rPr lang="en-US" sz="5400" b="1" kern="1600" dirty="0" err="1" smtClean="0">
                <a:solidFill>
                  <a:schemeClr val="tx2"/>
                </a:solidFill>
                <a:latin typeface="+mj-lt"/>
                <a:ea typeface="+mj-ea"/>
                <a:cs typeface="Arial" pitchFamily="34" charset="0"/>
              </a:rPr>
              <a:t>StoryStarter</a:t>
            </a:r>
            <a:r>
              <a:rPr lang="en-US" sz="5400" b="1" kern="1600" dirty="0" smtClean="0">
                <a:solidFill>
                  <a:schemeClr val="tx2"/>
                </a:solidFill>
                <a:latin typeface="+mj-lt"/>
                <a:ea typeface="+mj-ea"/>
                <a:cs typeface="Arial" pitchFamily="34" charset="0"/>
              </a:rPr>
              <a:t> </a:t>
            </a:r>
            <a:r>
              <a:rPr lang="en-US" sz="5400" b="1" kern="1600" dirty="0">
                <a:solidFill>
                  <a:schemeClr val="tx2"/>
                </a:solidFill>
                <a:latin typeface="+mj-lt"/>
                <a:ea typeface="+mj-ea"/>
                <a:cs typeface="Arial" pitchFamily="34" charset="0"/>
              </a:rPr>
              <a:t>Core Set</a:t>
            </a:r>
          </a:p>
        </p:txBody>
      </p:sp>
    </p:spTree>
    <p:extLst>
      <p:ext uri="{BB962C8B-B14F-4D97-AF65-F5344CB8AC3E}">
        <p14:creationId xmlns:p14="http://schemas.microsoft.com/office/powerpoint/2010/main" val="25089579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The LEGO</a:t>
            </a:r>
            <a:r>
              <a:rPr lang="en-US" baseline="30000" dirty="0" smtClean="0"/>
              <a:t>®</a:t>
            </a:r>
            <a:r>
              <a:rPr lang="en-US" dirty="0" smtClean="0"/>
              <a:t> Education approach to learning</a:t>
            </a:r>
            <a:endParaRPr lang="da-DK" dirty="0"/>
          </a:p>
        </p:txBody>
      </p:sp>
      <p:pic>
        <p:nvPicPr>
          <p:cNvPr id="5" name="Picture 2" descr="F:\CrossOrg\LEGO_Edu\06 SG1 - JJJ\LSPe\05 Training material\4C tegninger_finals.jpg"/>
          <p:cNvPicPr>
            <a:picLocks noChangeAspect="1" noChangeArrowheads="1"/>
          </p:cNvPicPr>
          <p:nvPr/>
        </p:nvPicPr>
        <p:blipFill>
          <a:blip r:embed="rId3" cstate="print"/>
          <a:srcRect/>
          <a:stretch>
            <a:fillRect/>
          </a:stretch>
        </p:blipFill>
        <p:spPr bwMode="auto">
          <a:xfrm>
            <a:off x="179512" y="3068960"/>
            <a:ext cx="8820472" cy="2129391"/>
          </a:xfrm>
          <a:prstGeom prst="rect">
            <a:avLst/>
          </a:prstGeom>
          <a:noFill/>
        </p:spPr>
      </p:pic>
      <p:sp>
        <p:nvSpPr>
          <p:cNvPr id="8" name="Afrundet rektangel 7"/>
          <p:cNvSpPr/>
          <p:nvPr/>
        </p:nvSpPr>
        <p:spPr bwMode="auto">
          <a:xfrm>
            <a:off x="323528" y="2276872"/>
            <a:ext cx="1800200" cy="648072"/>
          </a:xfrm>
          <a:prstGeom prst="roundRect">
            <a:avLst/>
          </a:prstGeom>
          <a:solidFill>
            <a:schemeClr val="bg1"/>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b="0" i="0" u="none" strike="noStrike" cap="none" normalizeH="0" baseline="0" smtClean="0">
              <a:ln>
                <a:noFill/>
              </a:ln>
              <a:solidFill>
                <a:schemeClr val="tx1"/>
              </a:solidFill>
              <a:effectLst/>
              <a:latin typeface="Arial" charset="0"/>
              <a:ea typeface="ＭＳ Ｐゴシック" pitchFamily="34" charset="-128"/>
            </a:endParaRPr>
          </a:p>
        </p:txBody>
      </p:sp>
      <p:sp>
        <p:nvSpPr>
          <p:cNvPr id="10" name="Tekstboks 9"/>
          <p:cNvSpPr txBox="1"/>
          <p:nvPr/>
        </p:nvSpPr>
        <p:spPr>
          <a:xfrm>
            <a:off x="467544" y="2359333"/>
            <a:ext cx="1512168" cy="461665"/>
          </a:xfrm>
          <a:prstGeom prst="rect">
            <a:avLst/>
          </a:prstGeom>
          <a:noFill/>
          <a:ln>
            <a:noFill/>
          </a:ln>
        </p:spPr>
        <p:txBody>
          <a:bodyPr wrap="square" rtlCol="0" anchor="ctr">
            <a:spAutoFit/>
          </a:bodyPr>
          <a:lstStyle/>
          <a:p>
            <a:pPr algn="ctr"/>
            <a:r>
              <a:rPr lang="da-DK" dirty="0" smtClean="0"/>
              <a:t>Connect</a:t>
            </a:r>
            <a:endParaRPr lang="da-DK" dirty="0"/>
          </a:p>
        </p:txBody>
      </p:sp>
      <p:sp>
        <p:nvSpPr>
          <p:cNvPr id="15" name="Afrundet rektangel 14"/>
          <p:cNvSpPr/>
          <p:nvPr/>
        </p:nvSpPr>
        <p:spPr bwMode="auto">
          <a:xfrm>
            <a:off x="2555776" y="2276872"/>
            <a:ext cx="1800200" cy="648072"/>
          </a:xfrm>
          <a:prstGeom prst="roundRect">
            <a:avLst/>
          </a:prstGeom>
          <a:solidFill>
            <a:schemeClr val="bg1"/>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b="0" i="0" u="none" strike="noStrike" cap="none" normalizeH="0" baseline="0" smtClean="0">
              <a:ln>
                <a:noFill/>
              </a:ln>
              <a:solidFill>
                <a:schemeClr val="tx1"/>
              </a:solidFill>
              <a:effectLst/>
              <a:latin typeface="Arial" charset="0"/>
              <a:ea typeface="ＭＳ Ｐゴシック" pitchFamily="34" charset="-128"/>
            </a:endParaRPr>
          </a:p>
        </p:txBody>
      </p:sp>
      <p:sp>
        <p:nvSpPr>
          <p:cNvPr id="16" name="Afrundet rektangel 15"/>
          <p:cNvSpPr/>
          <p:nvPr/>
        </p:nvSpPr>
        <p:spPr bwMode="auto">
          <a:xfrm>
            <a:off x="4648200" y="2276872"/>
            <a:ext cx="2069976" cy="648072"/>
          </a:xfrm>
          <a:prstGeom prst="roundRect">
            <a:avLst/>
          </a:prstGeom>
          <a:solidFill>
            <a:schemeClr val="bg1"/>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b="0" i="0" u="none" strike="noStrike" cap="none" normalizeH="0" baseline="0" smtClean="0">
              <a:ln>
                <a:noFill/>
              </a:ln>
              <a:solidFill>
                <a:schemeClr val="tx1"/>
              </a:solidFill>
              <a:effectLst/>
              <a:latin typeface="Arial" charset="0"/>
              <a:ea typeface="ＭＳ Ｐゴシック" pitchFamily="34" charset="-128"/>
            </a:endParaRPr>
          </a:p>
        </p:txBody>
      </p:sp>
      <p:sp>
        <p:nvSpPr>
          <p:cNvPr id="17" name="Afrundet rektangel 16"/>
          <p:cNvSpPr/>
          <p:nvPr/>
        </p:nvSpPr>
        <p:spPr bwMode="auto">
          <a:xfrm>
            <a:off x="7020272" y="2276872"/>
            <a:ext cx="1800200" cy="648072"/>
          </a:xfrm>
          <a:prstGeom prst="roundRect">
            <a:avLst/>
          </a:prstGeom>
          <a:solidFill>
            <a:schemeClr val="bg1"/>
          </a:solidFill>
          <a:ln w="444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b="0" i="0" u="none" strike="noStrike" cap="none" normalizeH="0" baseline="0" smtClean="0">
              <a:ln>
                <a:noFill/>
              </a:ln>
              <a:solidFill>
                <a:schemeClr val="tx1"/>
              </a:solidFill>
              <a:effectLst/>
              <a:latin typeface="Arial" charset="0"/>
              <a:ea typeface="ＭＳ Ｐゴシック" pitchFamily="34" charset="-128"/>
            </a:endParaRPr>
          </a:p>
        </p:txBody>
      </p:sp>
      <p:sp>
        <p:nvSpPr>
          <p:cNvPr id="7" name="Tekstboks 6"/>
          <p:cNvSpPr txBox="1"/>
          <p:nvPr/>
        </p:nvSpPr>
        <p:spPr>
          <a:xfrm>
            <a:off x="2699792" y="2359333"/>
            <a:ext cx="1512168" cy="461665"/>
          </a:xfrm>
          <a:prstGeom prst="rect">
            <a:avLst/>
          </a:prstGeom>
          <a:noFill/>
          <a:ln>
            <a:noFill/>
          </a:ln>
        </p:spPr>
        <p:txBody>
          <a:bodyPr wrap="square" rtlCol="0" anchor="ctr">
            <a:spAutoFit/>
          </a:bodyPr>
          <a:lstStyle/>
          <a:p>
            <a:pPr algn="ctr"/>
            <a:r>
              <a:rPr lang="da-DK" dirty="0" smtClean="0"/>
              <a:t>Construct</a:t>
            </a:r>
            <a:endParaRPr lang="da-DK" dirty="0"/>
          </a:p>
        </p:txBody>
      </p:sp>
      <p:sp>
        <p:nvSpPr>
          <p:cNvPr id="11" name="Tekstboks 10"/>
          <p:cNvSpPr txBox="1"/>
          <p:nvPr/>
        </p:nvSpPr>
        <p:spPr>
          <a:xfrm>
            <a:off x="4648200" y="2359333"/>
            <a:ext cx="2057400" cy="461665"/>
          </a:xfrm>
          <a:prstGeom prst="rect">
            <a:avLst/>
          </a:prstGeom>
          <a:noFill/>
          <a:ln>
            <a:noFill/>
          </a:ln>
        </p:spPr>
        <p:txBody>
          <a:bodyPr wrap="square" rtlCol="0" anchor="ctr">
            <a:spAutoFit/>
          </a:bodyPr>
          <a:lstStyle/>
          <a:p>
            <a:pPr algn="ctr"/>
            <a:r>
              <a:rPr lang="da-DK" dirty="0" smtClean="0"/>
              <a:t>Contemplate</a:t>
            </a:r>
            <a:endParaRPr lang="da-DK" dirty="0"/>
          </a:p>
        </p:txBody>
      </p:sp>
      <p:sp>
        <p:nvSpPr>
          <p:cNvPr id="9" name="Tekstboks 8"/>
          <p:cNvSpPr txBox="1"/>
          <p:nvPr/>
        </p:nvSpPr>
        <p:spPr>
          <a:xfrm>
            <a:off x="7164288" y="2359333"/>
            <a:ext cx="1512168" cy="461665"/>
          </a:xfrm>
          <a:prstGeom prst="rect">
            <a:avLst/>
          </a:prstGeom>
          <a:noFill/>
          <a:ln>
            <a:noFill/>
          </a:ln>
        </p:spPr>
        <p:txBody>
          <a:bodyPr wrap="square" rtlCol="0" anchor="ctr">
            <a:spAutoFit/>
          </a:bodyPr>
          <a:lstStyle/>
          <a:p>
            <a:pPr algn="ctr"/>
            <a:r>
              <a:rPr lang="da-DK" dirty="0" smtClean="0"/>
              <a:t>Continue</a:t>
            </a:r>
            <a:endParaRPr lang="da-DK" dirty="0"/>
          </a:p>
        </p:txBody>
      </p:sp>
    </p:spTree>
    <p:extLst>
      <p:ext uri="{BB962C8B-B14F-4D97-AF65-F5344CB8AC3E}">
        <p14:creationId xmlns:p14="http://schemas.microsoft.com/office/powerpoint/2010/main" val="1525720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000" y="381000"/>
            <a:ext cx="8763000" cy="685800"/>
          </a:xfrm>
        </p:spPr>
        <p:txBody>
          <a:bodyPr/>
          <a:lstStyle/>
          <a:p>
            <a:r>
              <a:rPr lang="en-US" b="1" dirty="0" smtClean="0">
                <a:solidFill>
                  <a:schemeClr val="accent5">
                    <a:lumMod val="50000"/>
                  </a:schemeClr>
                </a:solidFill>
                <a:latin typeface="Arial Rounded MT Bold" pitchFamily="34" charset="0"/>
              </a:rPr>
              <a:t>Student Rules</a:t>
            </a:r>
            <a:endParaRPr lang="da-DK" b="1" dirty="0">
              <a:solidFill>
                <a:schemeClr val="accent5">
                  <a:lumMod val="50000"/>
                </a:schemeClr>
              </a:solidFill>
              <a:latin typeface="Arial Rounded MT Bold" pitchFamily="34" charset="0"/>
            </a:endParaRPr>
          </a:p>
        </p:txBody>
      </p:sp>
      <p:sp>
        <p:nvSpPr>
          <p:cNvPr id="3" name="Pladsholder til tekst 2"/>
          <p:cNvSpPr>
            <a:spLocks noGrp="1"/>
          </p:cNvSpPr>
          <p:nvPr>
            <p:ph type="body" sz="quarter" idx="10"/>
          </p:nvPr>
        </p:nvSpPr>
        <p:spPr>
          <a:xfrm>
            <a:off x="381000" y="990600"/>
            <a:ext cx="8763000" cy="4648200"/>
          </a:xfrm>
        </p:spPr>
        <p:txBody>
          <a:bodyPr/>
          <a:lstStyle/>
          <a:p>
            <a:pPr marL="342900" lvl="1" indent="-342900">
              <a:buFont typeface="+mj-lt"/>
              <a:buAutoNum type="arabicPeriod"/>
            </a:pPr>
            <a:r>
              <a:rPr lang="en-US" sz="3200" dirty="0" smtClean="0">
                <a:ea typeface="+mn-ea"/>
              </a:rPr>
              <a:t>Everybody builds by thinking with their hands.</a:t>
            </a:r>
          </a:p>
          <a:p>
            <a:pPr marL="342900" lvl="1" indent="-342900">
              <a:buFont typeface="+mj-lt"/>
              <a:buAutoNum type="arabicPeriod"/>
            </a:pPr>
            <a:r>
              <a:rPr lang="en-US" sz="3200" dirty="0" smtClean="0">
                <a:ea typeface="+mn-ea"/>
              </a:rPr>
              <a:t>Everybody shares their model.</a:t>
            </a:r>
          </a:p>
          <a:p>
            <a:pPr marL="342900" lvl="1" indent="-342900">
              <a:buFont typeface="+mj-lt"/>
              <a:buAutoNum type="arabicPeriod"/>
            </a:pPr>
            <a:r>
              <a:rPr lang="en-US" sz="3200" dirty="0" smtClean="0">
                <a:ea typeface="+mn-ea"/>
              </a:rPr>
              <a:t>Everybody listens with their eyes.</a:t>
            </a:r>
          </a:p>
          <a:p>
            <a:pPr marL="342900" lvl="1" indent="-342900">
              <a:buFont typeface="+mj-lt"/>
              <a:buAutoNum type="arabicPeriod"/>
            </a:pPr>
            <a:r>
              <a:rPr lang="en-US" sz="3200" dirty="0" smtClean="0">
                <a:ea typeface="+mn-ea"/>
              </a:rPr>
              <a:t>There is no wrong model; what matters is meaning behind the model.</a:t>
            </a:r>
          </a:p>
          <a:p>
            <a:pPr marL="342900" lvl="1" indent="-342900">
              <a:buFont typeface="+mj-lt"/>
              <a:buAutoNum type="arabicPeriod"/>
            </a:pPr>
            <a:r>
              <a:rPr lang="en-US" sz="3200" dirty="0" smtClean="0">
                <a:ea typeface="+mn-ea"/>
              </a:rPr>
              <a:t>Work with only your kit.</a:t>
            </a:r>
            <a:endParaRPr lang="en-US" sz="3200" dirty="0" smtClean="0">
              <a:solidFill>
                <a:srgbClr val="000000"/>
              </a:solidFill>
            </a:endParaRPr>
          </a:p>
          <a:p>
            <a:pPr marL="342900" indent="-342900">
              <a:buFont typeface="+mj-lt"/>
              <a:buAutoNum type="alphaUcPeriod"/>
            </a:pPr>
            <a:endParaRPr lang="da-DK" sz="1600" dirty="0"/>
          </a:p>
        </p:txBody>
      </p:sp>
    </p:spTree>
    <p:extLst>
      <p:ext uri="{BB962C8B-B14F-4D97-AF65-F5344CB8AC3E}">
        <p14:creationId xmlns:p14="http://schemas.microsoft.com/office/powerpoint/2010/main" val="2461219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451440"/>
            <a:ext cx="4701078" cy="621792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542880"/>
            <a:ext cx="4711340" cy="6126480"/>
          </a:xfrm>
          <a:prstGeom prst="rect">
            <a:avLst/>
          </a:prstGeom>
        </p:spPr>
      </p:pic>
    </p:spTree>
    <p:extLst>
      <p:ext uri="{BB962C8B-B14F-4D97-AF65-F5344CB8AC3E}">
        <p14:creationId xmlns:p14="http://schemas.microsoft.com/office/powerpoint/2010/main" val="10095223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98" y="44624"/>
            <a:ext cx="4871590" cy="621792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4680" y="44624"/>
            <a:ext cx="4981371" cy="6217920"/>
          </a:xfrm>
          <a:prstGeom prst="rect">
            <a:avLst/>
          </a:prstGeom>
        </p:spPr>
      </p:pic>
    </p:spTree>
    <p:extLst>
      <p:ext uri="{BB962C8B-B14F-4D97-AF65-F5344CB8AC3E}">
        <p14:creationId xmlns:p14="http://schemas.microsoft.com/office/powerpoint/2010/main" val="1606678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384"/>
            <a:ext cx="4834857" cy="621792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27384"/>
            <a:ext cx="4900316" cy="6217920"/>
          </a:xfrm>
          <a:prstGeom prst="rect">
            <a:avLst/>
          </a:prstGeom>
        </p:spPr>
      </p:pic>
    </p:spTree>
    <p:extLst>
      <p:ext uri="{BB962C8B-B14F-4D97-AF65-F5344CB8AC3E}">
        <p14:creationId xmlns:p14="http://schemas.microsoft.com/office/powerpoint/2010/main" val="920844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658" y="44624"/>
            <a:ext cx="4924854" cy="6217920"/>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544" y="44624"/>
            <a:ext cx="4924854" cy="6217920"/>
          </a:xfrm>
          <a:prstGeom prst="rect">
            <a:avLst/>
          </a:prstGeom>
        </p:spPr>
      </p:pic>
    </p:spTree>
    <p:extLst>
      <p:ext uri="{BB962C8B-B14F-4D97-AF65-F5344CB8AC3E}">
        <p14:creationId xmlns:p14="http://schemas.microsoft.com/office/powerpoint/2010/main" val="13139670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1642</Words>
  <Application>Microsoft Office PowerPoint</Application>
  <PresentationFormat>On-screen Show (4:3)</PresentationFormat>
  <Paragraphs>100</Paragraphs>
  <Slides>26</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ＭＳ Ｐゴシック</vt:lpstr>
      <vt:lpstr>0</vt:lpstr>
      <vt:lpstr>Arial</vt:lpstr>
      <vt:lpstr>Arial Narrow</vt:lpstr>
      <vt:lpstr>Arial Rounded MT Bold</vt:lpstr>
      <vt:lpstr>Calibri</vt:lpstr>
      <vt:lpstr>Office Theme</vt:lpstr>
      <vt:lpstr>PowerPoint Presentation</vt:lpstr>
      <vt:lpstr>PowerPoint Presentation</vt:lpstr>
      <vt:lpstr>PowerPoint Presentation</vt:lpstr>
      <vt:lpstr>The LEGO® Education approach to learning</vt:lpstr>
      <vt:lpstr>Student Rules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many leaves does maple have?    Construct the math problem and answer.   8 leaves</vt:lpstr>
      <vt:lpstr>Story Prompts </vt:lpstr>
      <vt:lpstr>Story Prompts </vt:lpstr>
      <vt:lpstr>PowerPoint Presentation</vt:lpstr>
      <vt:lpstr>Story Prompts </vt:lpstr>
      <vt:lpstr>PowerPoint Presentation</vt:lpstr>
      <vt:lpstr>PowerPoint Presentation</vt:lpstr>
    </vt:vector>
  </TitlesOfParts>
  <Company>Fargo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Korey Erickson</dc:creator>
  <cp:lastModifiedBy>Korey Erickson</cp:lastModifiedBy>
  <cp:revision>2</cp:revision>
  <dcterms:created xsi:type="dcterms:W3CDTF">2014-10-29T17:21:14Z</dcterms:created>
  <dcterms:modified xsi:type="dcterms:W3CDTF">2015-07-17T20:43:21Z</dcterms:modified>
</cp:coreProperties>
</file>